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3" r:id="rId2"/>
  </p:sldMasterIdLst>
  <p:notesMasterIdLst>
    <p:notesMasterId r:id="rId45"/>
  </p:notesMasterIdLst>
  <p:sldIdLst>
    <p:sldId id="346" r:id="rId3"/>
    <p:sldId id="524" r:id="rId4"/>
    <p:sldId id="525" r:id="rId5"/>
    <p:sldId id="485" r:id="rId6"/>
    <p:sldId id="486" r:id="rId7"/>
    <p:sldId id="492" r:id="rId8"/>
    <p:sldId id="491" r:id="rId9"/>
    <p:sldId id="493" r:id="rId10"/>
    <p:sldId id="494" r:id="rId11"/>
    <p:sldId id="495" r:id="rId12"/>
    <p:sldId id="496" r:id="rId13"/>
    <p:sldId id="488" r:id="rId14"/>
    <p:sldId id="497" r:id="rId15"/>
    <p:sldId id="498" r:id="rId16"/>
    <p:sldId id="499" r:id="rId17"/>
    <p:sldId id="500" r:id="rId18"/>
    <p:sldId id="502" r:id="rId19"/>
    <p:sldId id="489" r:id="rId20"/>
    <p:sldId id="487" r:id="rId21"/>
    <p:sldId id="503" r:id="rId22"/>
    <p:sldId id="504" r:id="rId23"/>
    <p:sldId id="505" r:id="rId24"/>
    <p:sldId id="506" r:id="rId25"/>
    <p:sldId id="507" r:id="rId26"/>
    <p:sldId id="508" r:id="rId27"/>
    <p:sldId id="510" r:id="rId28"/>
    <p:sldId id="512" r:id="rId29"/>
    <p:sldId id="513" r:id="rId30"/>
    <p:sldId id="511" r:id="rId31"/>
    <p:sldId id="514" r:id="rId32"/>
    <p:sldId id="515" r:id="rId33"/>
    <p:sldId id="516" r:id="rId34"/>
    <p:sldId id="517" r:id="rId35"/>
    <p:sldId id="518" r:id="rId36"/>
    <p:sldId id="519" r:id="rId37"/>
    <p:sldId id="520" r:id="rId38"/>
    <p:sldId id="521" r:id="rId39"/>
    <p:sldId id="490" r:id="rId40"/>
    <p:sldId id="509" r:id="rId41"/>
    <p:sldId id="522" r:id="rId42"/>
    <p:sldId id="523" r:id="rId43"/>
    <p:sldId id="484" r:id="rId44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A06"/>
    <a:srgbClr val="1FA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81327" autoAdjust="0"/>
  </p:normalViewPr>
  <p:slideViewPr>
    <p:cSldViewPr snapToGrid="0" snapToObjects="1">
      <p:cViewPr varScale="1">
        <p:scale>
          <a:sx n="94" d="100"/>
          <a:sy n="94" d="100"/>
        </p:scale>
        <p:origin x="1166" y="53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18-3-2018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06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4905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Examples: http://openlayers.org/en/latest/examples/</a:t>
            </a:r>
          </a:p>
          <a:p>
            <a:r>
              <a:rPr lang="en-US" dirty="0" smtClean="0"/>
              <a:t>API:</a:t>
            </a:r>
            <a:r>
              <a:rPr lang="en-US" baseline="0" dirty="0" smtClean="0"/>
              <a:t> http://openlayers.org/en/latest/apidoc/</a:t>
            </a:r>
          </a:p>
          <a:p>
            <a:r>
              <a:rPr lang="nl-NL" dirty="0" err="1" smtClean="0"/>
              <a:t>Quickstart</a:t>
            </a:r>
            <a:r>
              <a:rPr lang="nl-NL" dirty="0" smtClean="0"/>
              <a:t>: https://openlayers.org/en/latest/doc/quickstart.html</a:t>
            </a:r>
          </a:p>
          <a:p>
            <a:r>
              <a:rPr lang="en-US" dirty="0" smtClean="0"/>
              <a:t>On Line Editor: http://programmerg.github.io/ol3editor/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136736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https://en.wikipedia.org/wiki/OpenLayers</a:t>
            </a:r>
          </a:p>
          <a:p>
            <a:r>
              <a:rPr lang="nl-NL" dirty="0" smtClean="0"/>
              <a:t>https://en.wikipedia.org/wiki/Open_Source_Geospatial_Foundation</a:t>
            </a:r>
          </a:p>
          <a:p>
            <a:r>
              <a:rPr lang="nl-NL" dirty="0" smtClean="0"/>
              <a:t>https://en.wikipedia.org/wiki/OpenStreetMap</a:t>
            </a:r>
          </a:p>
          <a:p>
            <a:r>
              <a:rPr lang="en-US" dirty="0" smtClean="0"/>
              <a:t>Sites using </a:t>
            </a:r>
            <a:r>
              <a:rPr lang="en-US" dirty="0" err="1" smtClean="0"/>
              <a:t>OpenLayers</a:t>
            </a:r>
            <a:r>
              <a:rPr lang="en-US" dirty="0" smtClean="0"/>
              <a:t>: https://www.wappalyzer.com/technologies/openlayers </a:t>
            </a:r>
            <a:endParaRPr lang="nl-NL" dirty="0" smtClean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118637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https://openlayers.org/en/latest/doc/quickstart.html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15562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 smtClean="0"/>
              <a:t>http://www.oracle.com/webfolder/technetwork/jet/jetCookbook.html?component=composite&amp;demo=basic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39488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18-Mar-18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18-Mar-18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18-Mar-18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7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6936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74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63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89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54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46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8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53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01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1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8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01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100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92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36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11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97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62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78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08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4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96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368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5281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294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2004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12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3850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733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393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624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8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72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95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631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765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2416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55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8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9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8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18-Mar-18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9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3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7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266" smtClean="0"/>
              <a:t>Xxxx</a:t>
            </a:r>
          </a:p>
          <a:p>
            <a:pPr lvl="2"/>
            <a:r>
              <a:rPr lang="nl-NL" sz="1266" smtClean="0"/>
              <a:t>Xxx</a:t>
            </a:r>
          </a:p>
          <a:p>
            <a:pPr lvl="3"/>
            <a:r>
              <a:rPr lang="nl-NL" sz="1266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44262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18-Mar-18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18-Mar-18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61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5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image" Target="../media/image6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  <p:sldLayoutId id="2147483750" r:id="rId57"/>
    <p:sldLayoutId id="2147483751" r:id="rId58"/>
    <p:sldLayoutId id="2147483752" r:id="rId59"/>
    <p:sldLayoutId id="2147483753" r:id="rId60"/>
    <p:sldLayoutId id="2147483754" r:id="rId61"/>
    <p:sldLayoutId id="2147483755" r:id="rId62"/>
  </p:sldLayoutIdLst>
  <p:timing>
    <p:tnLst>
      <p:par>
        <p:cTn id="1" dur="indefinite" restart="never" nodeType="tmRoot"/>
      </p:par>
    </p:tnLst>
  </p:timing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soaringwebshopportal-a516817.apaas.us2.oracleclou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6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Web_Map_Service" TargetMode="External"/><Relationship Id="rId3" Type="http://schemas.openxmlformats.org/officeDocument/2006/relationships/hyperlink" Target="https://en.wikipedia.org/wiki/GeoRSS" TargetMode="External"/><Relationship Id="rId7" Type="http://schemas.openxmlformats.org/officeDocument/2006/relationships/hyperlink" Target="https://en.wikipedia.org/wiki/Open_Geospatial_Consortium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en.wikipedia.org/wiki/GeoJSON" TargetMode="External"/><Relationship Id="rId5" Type="http://schemas.openxmlformats.org/officeDocument/2006/relationships/hyperlink" Target="https://en.wikipedia.org/wiki/Geography_Markup_Language" TargetMode="External"/><Relationship Id="rId10" Type="http://schemas.openxmlformats.org/officeDocument/2006/relationships/image" Target="../media/image26.png"/><Relationship Id="rId4" Type="http://schemas.openxmlformats.org/officeDocument/2006/relationships/hyperlink" Target="https://en.wikipedia.org/wiki/KML" TargetMode="External"/><Relationship Id="rId9" Type="http://schemas.openxmlformats.org/officeDocument/2006/relationships/hyperlink" Target="https://en.wikipedia.org/wiki/Web_Feature_Servic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layers.org/en/latest/doc/quickstart.html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Workshop </a:t>
            </a:r>
            <a:r>
              <a:rPr lang="en-US" b="0" dirty="0"/>
              <a:t>Creating Oracle JET Composite Components with </a:t>
            </a:r>
            <a:r>
              <a:rPr lang="en-US" b="0" dirty="0" err="1"/>
              <a:t>OpenLayers</a:t>
            </a:r>
            <a:r>
              <a:rPr lang="en-US" b="0" dirty="0"/>
              <a:t> GIS </a:t>
            </a:r>
            <a:r>
              <a:rPr lang="en-US" b="0" dirty="0" smtClean="0"/>
              <a:t>library</a:t>
            </a:r>
            <a:endParaRPr lang="nl-NL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7444288" cy="1512000"/>
          </a:xfrm>
        </p:spPr>
        <p:txBody>
          <a:bodyPr/>
          <a:lstStyle/>
          <a:p>
            <a:r>
              <a:rPr lang="nl-NL" sz="2800" b="0" dirty="0" smtClean="0">
                <a:solidFill>
                  <a:srgbClr val="FF0000"/>
                </a:solidFill>
              </a:rPr>
              <a:t>nlOUG </a:t>
            </a:r>
            <a:br>
              <a:rPr lang="nl-NL" sz="2800" b="0" dirty="0" smtClean="0">
                <a:solidFill>
                  <a:srgbClr val="FF0000"/>
                </a:solidFill>
              </a:rPr>
            </a:br>
            <a:r>
              <a:rPr lang="nl-NL" sz="2800" b="0" dirty="0" smtClean="0">
                <a:solidFill>
                  <a:srgbClr val="FF0000"/>
                </a:solidFill>
              </a:rPr>
              <a:t>Oracle Developer Meet Up </a:t>
            </a:r>
            <a:endParaRPr lang="nl-NL" sz="2800" b="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719998" y="4264489"/>
            <a:ext cx="310912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Lucas Jellema</a:t>
            </a:r>
          </a:p>
          <a:p>
            <a:r>
              <a:rPr lang="en-US" sz="1300" dirty="0" smtClean="0"/>
              <a:t>Tuesday 3</a:t>
            </a:r>
            <a:r>
              <a:rPr lang="en-US" sz="1300" baseline="30000" dirty="0" smtClean="0"/>
              <a:t>rd</a:t>
            </a:r>
            <a:r>
              <a:rPr lang="en-US" sz="1300" dirty="0" smtClean="0"/>
              <a:t> April, Oracle The Netherlands</a:t>
            </a:r>
            <a:endParaRPr lang="nl-NL" sz="1300" dirty="0" err="1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2004073"/>
            <a:ext cx="4420288" cy="20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Two: highlight country when hovering over it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706421"/>
            <a:ext cx="3223693" cy="423915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538" y="2726043"/>
            <a:ext cx="5555441" cy="213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692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3: Select countries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7943" y="2277836"/>
            <a:ext cx="5145430" cy="265411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99" y="791999"/>
            <a:ext cx="4203344" cy="3778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7456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Integrate </a:t>
            </a:r>
            <a:r>
              <a:rPr lang="en-US" dirty="0" err="1" smtClean="0"/>
              <a:t>OpenLayers</a:t>
            </a:r>
            <a:r>
              <a:rPr lang="en-US" dirty="0" smtClean="0"/>
              <a:t> in JET 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Generic, application wide:</a:t>
            </a:r>
          </a:p>
          <a:p>
            <a:pPr lvl="1"/>
            <a:r>
              <a:rPr lang="en-US" dirty="0" smtClean="0"/>
              <a:t>Create directory </a:t>
            </a:r>
            <a:r>
              <a:rPr lang="en-US" dirty="0" err="1" smtClean="0"/>
              <a:t>js</a:t>
            </a:r>
            <a:r>
              <a:rPr lang="en-US" dirty="0" smtClean="0"/>
              <a:t>/libs/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Extract resources from </a:t>
            </a:r>
            <a:r>
              <a:rPr lang="en-US" dirty="0" err="1" smtClean="0"/>
              <a:t>OpenLayers</a:t>
            </a:r>
            <a:r>
              <a:rPr lang="en-US" dirty="0" smtClean="0"/>
              <a:t> zip-distribution to this directory</a:t>
            </a:r>
          </a:p>
          <a:p>
            <a:pPr lvl="1"/>
            <a:r>
              <a:rPr lang="en-US" dirty="0" smtClean="0"/>
              <a:t>Add entries for </a:t>
            </a:r>
            <a:r>
              <a:rPr lang="en-US" dirty="0" err="1" smtClean="0"/>
              <a:t>OpenLayers</a:t>
            </a:r>
            <a:r>
              <a:rPr lang="en-US" dirty="0" smtClean="0"/>
              <a:t> resource (</a:t>
            </a:r>
            <a:r>
              <a:rPr lang="en-US" dirty="0" err="1" smtClean="0"/>
              <a:t>js</a:t>
            </a:r>
            <a:r>
              <a:rPr lang="en-US" dirty="0" smtClean="0"/>
              <a:t> and </a:t>
            </a:r>
            <a:r>
              <a:rPr lang="en-US" dirty="0" err="1" smtClean="0"/>
              <a:t>css</a:t>
            </a:r>
            <a:r>
              <a:rPr lang="en-US" dirty="0" smtClean="0"/>
              <a:t>) to </a:t>
            </a:r>
            <a:r>
              <a:rPr lang="en-US" i="1" dirty="0" err="1"/>
              <a:t>js</a:t>
            </a:r>
            <a:r>
              <a:rPr lang="en-US" i="1" dirty="0"/>
              <a:t>/main-release-</a:t>
            </a:r>
            <a:r>
              <a:rPr lang="en-US" i="1" dirty="0" err="1"/>
              <a:t>paths.json</a:t>
            </a:r>
            <a:r>
              <a:rPr lang="en-US" dirty="0"/>
              <a:t> file </a:t>
            </a:r>
            <a:endParaRPr lang="en-US" dirty="0" smtClean="0"/>
          </a:p>
          <a:p>
            <a:pPr lvl="1"/>
            <a:r>
              <a:rPr lang="en-US" dirty="0" smtClean="0"/>
              <a:t>Configure </a:t>
            </a:r>
            <a:r>
              <a:rPr lang="en-US" dirty="0" err="1" smtClean="0"/>
              <a:t>OpenLayers</a:t>
            </a:r>
            <a:r>
              <a:rPr lang="en-US" dirty="0" smtClean="0"/>
              <a:t> in the </a:t>
            </a:r>
            <a:r>
              <a:rPr lang="en-US" dirty="0" err="1" smtClean="0"/>
              <a:t>RequireJS</a:t>
            </a:r>
            <a:r>
              <a:rPr lang="en-US" dirty="0" smtClean="0"/>
              <a:t> bootstrap file – typically main.js</a:t>
            </a:r>
          </a:p>
          <a:p>
            <a:r>
              <a:rPr lang="en-US" dirty="0" smtClean="0"/>
              <a:t>In JET modules that use 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Add container elements (typically DIV) in View (HTML)</a:t>
            </a:r>
          </a:p>
          <a:p>
            <a:pPr lvl="1"/>
            <a:r>
              <a:rPr lang="en-US" dirty="0" smtClean="0"/>
              <a:t>Add JavaScript code in </a:t>
            </a:r>
            <a:r>
              <a:rPr lang="en-US" dirty="0" err="1" smtClean="0"/>
              <a:t>ViewModel</a:t>
            </a:r>
            <a:r>
              <a:rPr lang="en-US" dirty="0" smtClean="0"/>
              <a:t> to configure the </a:t>
            </a:r>
            <a:r>
              <a:rPr lang="en-US" dirty="0" err="1" smtClean="0"/>
              <a:t>OpenLayers</a:t>
            </a:r>
            <a:r>
              <a:rPr lang="en-US" dirty="0" smtClean="0"/>
              <a:t> map</a:t>
            </a:r>
          </a:p>
          <a:p>
            <a:pPr lvl="2"/>
            <a:r>
              <a:rPr lang="en-US" dirty="0" smtClean="0"/>
              <a:t>Define layers and sources, views, styles, interactions and event handlers</a:t>
            </a:r>
          </a:p>
          <a:p>
            <a:pPr lvl="2"/>
            <a:r>
              <a:rPr lang="en-US" dirty="0" smtClean="0"/>
              <a:t>Configure data binding between map and observables in </a:t>
            </a:r>
            <a:r>
              <a:rPr lang="en-US" dirty="0" err="1" smtClean="0"/>
              <a:t>ViewModel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34150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</a:t>
            </a:r>
            <a:r>
              <a:rPr lang="en-US" dirty="0" err="1" smtClean="0"/>
              <a:t>OpenLayers</a:t>
            </a:r>
            <a:r>
              <a:rPr lang="en-US" dirty="0" smtClean="0"/>
              <a:t> in JET Applications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7223851" cy="3886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49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 – with Map container element and regular JET components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861" y="936000"/>
            <a:ext cx="8512278" cy="214902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86" y="2589969"/>
            <a:ext cx="6186449" cy="2185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386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Initialize Map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4686706" cy="3566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90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what more?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HashMap</a:t>
            </a:r>
            <a:r>
              <a:rPr lang="en-US" dirty="0" smtClean="0"/>
              <a:t> of </a:t>
            </a:r>
            <a:r>
              <a:rPr lang="en-US" dirty="0" err="1" smtClean="0"/>
              <a:t>OpenLayers</a:t>
            </a:r>
            <a:r>
              <a:rPr lang="en-US" dirty="0" smtClean="0"/>
              <a:t> features per country</a:t>
            </a:r>
          </a:p>
          <a:p>
            <a:r>
              <a:rPr lang="en-US" dirty="0" smtClean="0"/>
              <a:t>Associate </a:t>
            </a:r>
            <a:r>
              <a:rPr lang="en-US" dirty="0" err="1" smtClean="0"/>
              <a:t>CheckboxSet</a:t>
            </a:r>
            <a:r>
              <a:rPr lang="en-US" dirty="0" smtClean="0"/>
              <a:t> with Change Event Listener</a:t>
            </a:r>
          </a:p>
          <a:p>
            <a:r>
              <a:rPr lang="en-US" dirty="0" smtClean="0"/>
              <a:t>In the Event Listener:</a:t>
            </a:r>
          </a:p>
          <a:p>
            <a:pPr lvl="1"/>
            <a:r>
              <a:rPr lang="en-US" dirty="0" smtClean="0"/>
              <a:t>Create a new Vector and Layer based on the current set of selected countries – picking the selected country features from the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Define the style to use for the country features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associate this Layer with the map (after removing the current layer for selected countries)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8088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ViewModel</a:t>
            </a:r>
            <a:r>
              <a:rPr lang="en-US" dirty="0" smtClean="0"/>
              <a:t> – what more?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</a:t>
            </a:r>
            <a:r>
              <a:rPr lang="en-US" dirty="0" err="1" smtClean="0"/>
              <a:t>HashMap</a:t>
            </a:r>
            <a:r>
              <a:rPr lang="en-US" dirty="0" smtClean="0"/>
              <a:t> of </a:t>
            </a:r>
            <a:r>
              <a:rPr lang="en-US" dirty="0" err="1" smtClean="0"/>
              <a:t>OpenLayers</a:t>
            </a:r>
            <a:r>
              <a:rPr lang="en-US" dirty="0" smtClean="0"/>
              <a:t> features per country</a:t>
            </a:r>
          </a:p>
          <a:p>
            <a:r>
              <a:rPr lang="en-US" dirty="0" smtClean="0"/>
              <a:t>Associate </a:t>
            </a:r>
            <a:r>
              <a:rPr lang="en-US" dirty="0" err="1" smtClean="0"/>
              <a:t>CheckboxSet</a:t>
            </a:r>
            <a:r>
              <a:rPr lang="en-US" dirty="0" smtClean="0"/>
              <a:t> with Change Event Listener</a:t>
            </a:r>
          </a:p>
          <a:p>
            <a:r>
              <a:rPr lang="en-US" dirty="0" smtClean="0"/>
              <a:t>In the Event Listener:</a:t>
            </a:r>
          </a:p>
          <a:p>
            <a:pPr lvl="1"/>
            <a:r>
              <a:rPr lang="en-US" dirty="0" smtClean="0"/>
              <a:t>Create a new Vector and Layer based on the current set of selected countries – picking the selected country features from the </a:t>
            </a:r>
            <a:r>
              <a:rPr lang="en-US" dirty="0" err="1" smtClean="0"/>
              <a:t>HashMap</a:t>
            </a:r>
            <a:endParaRPr lang="en-US" dirty="0" smtClean="0"/>
          </a:p>
          <a:p>
            <a:pPr lvl="1"/>
            <a:r>
              <a:rPr lang="en-US" dirty="0" smtClean="0"/>
              <a:t>Define the style to use for the country features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nd associate this Layer with the map (after removing the current layer for selected countries)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sp>
        <p:nvSpPr>
          <p:cNvPr id="6" name="Footer Placeholder 3"/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4"/>
          <p:cNvSpPr txBox="1">
            <a:spLocks/>
          </p:cNvSpPr>
          <p:nvPr/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4F1411D-0280-154F-AEAC-4C20B7AA46B2}" type="slidenum">
              <a:rPr lang="nl-NL" smtClean="0"/>
              <a:pPr/>
              <a:t>17</a:t>
            </a:fld>
            <a:endParaRPr lang="nl-NL"/>
          </a:p>
        </p:txBody>
      </p:sp>
      <p:pic>
        <p:nvPicPr>
          <p:cNvPr id="8" name="Snagit_PPTE1C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8" y="1304495"/>
            <a:ext cx="7535452" cy="2313080"/>
          </a:xfrm>
          <a:prstGeom prst="rect">
            <a:avLst/>
          </a:prstGeom>
        </p:spPr>
      </p:pic>
      <p:pic>
        <p:nvPicPr>
          <p:cNvPr id="9" name="Snagit_PPTF1C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9039" y="2228833"/>
            <a:ext cx="6889077" cy="906859"/>
          </a:xfrm>
          <a:prstGeom prst="rect">
            <a:avLst/>
          </a:prstGeom>
        </p:spPr>
      </p:pic>
      <p:pic>
        <p:nvPicPr>
          <p:cNvPr id="10" name="Snagit_PPT36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548" y="2375543"/>
            <a:ext cx="6454699" cy="1554615"/>
          </a:xfrm>
          <a:prstGeom prst="rect">
            <a:avLst/>
          </a:prstGeom>
        </p:spPr>
      </p:pic>
      <p:pic>
        <p:nvPicPr>
          <p:cNvPr id="11" name="Snagit_PPT157C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23" y="3373327"/>
            <a:ext cx="4122777" cy="906859"/>
          </a:xfrm>
          <a:prstGeom prst="rect">
            <a:avLst/>
          </a:prstGeom>
        </p:spPr>
      </p:pic>
      <p:pic>
        <p:nvPicPr>
          <p:cNvPr id="12" name="Snagit_PPT24F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955" y="839957"/>
            <a:ext cx="6660457" cy="39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9327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 smtClean="0"/>
              <a:t>OpenLayers</a:t>
            </a:r>
            <a:r>
              <a:rPr lang="en-US" dirty="0" smtClean="0"/>
              <a:t> and JET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 JET application</a:t>
            </a:r>
          </a:p>
          <a:p>
            <a:r>
              <a:rPr lang="en-US" dirty="0" smtClean="0"/>
              <a:t>Download and add </a:t>
            </a:r>
            <a:r>
              <a:rPr lang="en-US" dirty="0" err="1" smtClean="0"/>
              <a:t>OpenLayers</a:t>
            </a:r>
            <a:r>
              <a:rPr lang="en-US" dirty="0" smtClean="0"/>
              <a:t> library</a:t>
            </a:r>
          </a:p>
          <a:p>
            <a:r>
              <a:rPr lang="en-US" dirty="0" smtClean="0"/>
              <a:t>Configure JET application for using </a:t>
            </a:r>
            <a:r>
              <a:rPr lang="en-US" dirty="0" err="1" smtClean="0"/>
              <a:t>OpenLayers</a:t>
            </a:r>
            <a:endParaRPr lang="en-US" dirty="0" smtClean="0"/>
          </a:p>
          <a:p>
            <a:r>
              <a:rPr lang="en-US" dirty="0" smtClean="0"/>
              <a:t>Leverage </a:t>
            </a:r>
            <a:r>
              <a:rPr lang="en-US" dirty="0" err="1" smtClean="0"/>
              <a:t>OpenLayers</a:t>
            </a:r>
            <a:endParaRPr lang="en-US" dirty="0" smtClean="0"/>
          </a:p>
          <a:p>
            <a:pPr lvl="1"/>
            <a:r>
              <a:rPr lang="en-US" dirty="0" smtClean="0"/>
              <a:t>Add a world map to a JET module</a:t>
            </a:r>
          </a:p>
          <a:p>
            <a:pPr lvl="1"/>
            <a:r>
              <a:rPr lang="en-US" dirty="0" smtClean="0"/>
              <a:t>Highlight countries selected in JET on the </a:t>
            </a:r>
            <a:r>
              <a:rPr lang="en-US" dirty="0" err="1" smtClean="0"/>
              <a:t>OpenLayers</a:t>
            </a:r>
            <a:r>
              <a:rPr lang="en-US" dirty="0" smtClean="0"/>
              <a:t> Map</a:t>
            </a:r>
          </a:p>
          <a:p>
            <a:pPr lvl="1"/>
            <a:r>
              <a:rPr lang="en-US" dirty="0" smtClean="0"/>
              <a:t>Select countries by clicking on the map and pass the selection to the JET </a:t>
            </a:r>
            <a:r>
              <a:rPr lang="en-US" dirty="0" err="1" smtClean="0"/>
              <a:t>ViewModel</a:t>
            </a:r>
            <a:endParaRPr lang="nl-NL" dirty="0" smtClean="0"/>
          </a:p>
          <a:p>
            <a:pPr lvl="1"/>
            <a:r>
              <a:rPr lang="en-US" dirty="0" smtClean="0"/>
              <a:t>Embed </a:t>
            </a:r>
            <a:r>
              <a:rPr lang="en-US" dirty="0" err="1" smtClean="0"/>
              <a:t>OpenLayers</a:t>
            </a:r>
            <a:r>
              <a:rPr lang="en-US" dirty="0" smtClean="0"/>
              <a:t> component in JET Popup [for smooth user experience]</a:t>
            </a:r>
          </a:p>
          <a:p>
            <a:pPr lvl="1"/>
            <a:r>
              <a:rPr lang="en-US" dirty="0" smtClean="0"/>
              <a:t>…. (anything you fancy and </a:t>
            </a:r>
            <a:r>
              <a:rPr lang="en-US" dirty="0" err="1" smtClean="0"/>
              <a:t>OpenLayers</a:t>
            </a:r>
            <a:r>
              <a:rPr lang="en-US" dirty="0" smtClean="0"/>
              <a:t>)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436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0001" y="854740"/>
            <a:ext cx="7703999" cy="2520000"/>
          </a:xfrm>
        </p:spPr>
        <p:txBody>
          <a:bodyPr/>
          <a:lstStyle/>
          <a:p>
            <a:r>
              <a:rPr lang="en-US" sz="2000" dirty="0" smtClean="0"/>
              <a:t>Introducing JET Composite Component Architecture (CCA):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“</a:t>
            </a:r>
            <a:r>
              <a:rPr lang="en-US" b="0" dirty="0"/>
              <a:t>A composite component is a reusable piece of UI that can be embedded as a custom HTML element and can be composed of other composites, JET components, HTML, JavaScript, or CSS.</a:t>
            </a:r>
            <a:r>
              <a:rPr lang="en-US" dirty="0" smtClean="0"/>
              <a:t>”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4977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4963065" y="1955056"/>
            <a:ext cx="1588737" cy="135729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JET Composite Components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8000" y="5893906"/>
            <a:ext cx="3240000" cy="108000"/>
          </a:xfrm>
        </p:spPr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0000" y="5893906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>
            <a:off x="1698082" y="3510642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448" y="3510641"/>
            <a:ext cx="147796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Design/Install time</a:t>
            </a:r>
            <a:endParaRPr lang="nl-NL" sz="1300" b="1" dirty="0" err="1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426190" y="3510642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16150" y="3510641"/>
            <a:ext cx="8079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Build time</a:t>
            </a:r>
            <a:endParaRPr lang="nl-NL" sz="1300" b="1" dirty="0" err="1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137967" y="3510642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51726" y="3510641"/>
            <a:ext cx="13465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Deployment time</a:t>
            </a:r>
            <a:endParaRPr lang="nl-NL" sz="1300" b="1" dirty="0" err="1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83956" y="3463299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38681" y="3510641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Run time</a:t>
            </a:r>
            <a:endParaRPr lang="nl-NL" sz="1300" b="1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7367846" y="3510641"/>
            <a:ext cx="104996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Request time</a:t>
            </a:r>
            <a:endParaRPr lang="nl-NL" sz="1300" b="1" dirty="0" err="1" smtClean="0"/>
          </a:p>
        </p:txBody>
      </p:sp>
      <p:sp>
        <p:nvSpPr>
          <p:cNvPr id="17" name="Rectangle 16"/>
          <p:cNvSpPr/>
          <p:nvPr/>
        </p:nvSpPr>
        <p:spPr>
          <a:xfrm>
            <a:off x="3117457" y="859277"/>
            <a:ext cx="2757186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xtBox 17"/>
          <p:cNvSpPr txBox="1"/>
          <p:nvPr/>
        </p:nvSpPr>
        <p:spPr>
          <a:xfrm>
            <a:off x="3120836" y="1765498"/>
            <a:ext cx="14298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jet-</a:t>
            </a:r>
            <a:r>
              <a:rPr lang="en-US" sz="1300" dirty="0" err="1" smtClean="0"/>
              <a:t>composites.json</a:t>
            </a:r>
            <a:endParaRPr lang="nl-NL" sz="13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3177957" y="892468"/>
            <a:ext cx="2600071" cy="846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/>
              <a:t>Name</a:t>
            </a:r>
          </a:p>
          <a:p>
            <a:r>
              <a:rPr lang="en-US" sz="1100" dirty="0" smtClean="0"/>
              <a:t>Version (min/max)</a:t>
            </a:r>
          </a:p>
          <a:p>
            <a:r>
              <a:rPr lang="en-US" sz="1100" dirty="0" err="1" smtClean="0"/>
              <a:t>Git</a:t>
            </a:r>
            <a:r>
              <a:rPr lang="en-US" sz="1100" dirty="0" smtClean="0"/>
              <a:t> tag/commit/branch</a:t>
            </a:r>
          </a:p>
          <a:p>
            <a:r>
              <a:rPr lang="en-US" sz="1100" dirty="0" smtClean="0"/>
              <a:t>URL (zip, </a:t>
            </a:r>
            <a:r>
              <a:rPr lang="en-US" sz="1100" dirty="0" err="1" smtClean="0"/>
              <a:t>Git</a:t>
            </a:r>
            <a:r>
              <a:rPr lang="en-US" sz="1100" dirty="0" smtClean="0"/>
              <a:t> Repo, Live JET app)</a:t>
            </a:r>
          </a:p>
          <a:p>
            <a:r>
              <a:rPr lang="en-US" sz="1100" dirty="0" smtClean="0"/>
              <a:t>Phase (design, build, deploy, run, request</a:t>
            </a:r>
            <a:endParaRPr lang="nl-NL" sz="1100" dirty="0" err="1" smtClean="0"/>
          </a:p>
        </p:txBody>
      </p:sp>
      <p:pic>
        <p:nvPicPr>
          <p:cNvPr id="20" name="Picture 6" descr="Image result for githu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62" y="2105977"/>
            <a:ext cx="527622" cy="5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2281805" y="2318335"/>
            <a:ext cx="1879133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jccm</a:t>
            </a:r>
            <a:endParaRPr lang="en-US" b="1" dirty="0" smtClean="0"/>
          </a:p>
          <a:p>
            <a:pPr algn="ctr"/>
            <a:r>
              <a:rPr lang="en-US" sz="1100" dirty="0" smtClean="0"/>
              <a:t>(JET Composite </a:t>
            </a:r>
            <a:r>
              <a:rPr lang="en-US" sz="1100" dirty="0" err="1" smtClean="0"/>
              <a:t>Componen</a:t>
            </a:r>
            <a:r>
              <a:rPr lang="en-US" sz="1100" dirty="0" smtClean="0"/>
              <a:t> Manager CLI)</a:t>
            </a:r>
            <a:endParaRPr lang="nl-NL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171450" y="3908988"/>
            <a:ext cx="1373774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Use </a:t>
            </a:r>
            <a:r>
              <a:rPr lang="en-US" sz="1300" dirty="0" err="1" smtClean="0"/>
              <a:t>jccm</a:t>
            </a:r>
            <a:r>
              <a:rPr lang="en-US" sz="1300" dirty="0" smtClean="0"/>
              <a:t> install to</a:t>
            </a:r>
            <a:br>
              <a:rPr lang="en-US" sz="1300" dirty="0" smtClean="0"/>
            </a:br>
            <a:r>
              <a:rPr lang="en-US" sz="1300" dirty="0" smtClean="0"/>
              <a:t>fetch composite </a:t>
            </a:r>
            <a:br>
              <a:rPr lang="en-US" sz="1300" dirty="0" smtClean="0"/>
            </a:br>
            <a:r>
              <a:rPr lang="en-US" sz="1300" dirty="0" smtClean="0"/>
              <a:t>components and </a:t>
            </a:r>
            <a:br>
              <a:rPr lang="en-US" sz="1300" dirty="0" smtClean="0"/>
            </a:br>
            <a:r>
              <a:rPr lang="en-US" sz="1300" dirty="0" smtClean="0"/>
              <a:t>save in application</a:t>
            </a:r>
            <a:endParaRPr lang="nl-NL" sz="13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25092" y="3908988"/>
            <a:ext cx="1561325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Before/ at the start of</a:t>
            </a:r>
            <a:br>
              <a:rPr lang="en-US" sz="1300" dirty="0" smtClean="0"/>
            </a:br>
            <a:r>
              <a:rPr lang="en-US" sz="1300" dirty="0" err="1" smtClean="0"/>
              <a:t>ojet</a:t>
            </a:r>
            <a:r>
              <a:rPr lang="en-US" sz="1300" dirty="0" smtClean="0"/>
              <a:t> build, use </a:t>
            </a:r>
            <a:r>
              <a:rPr lang="en-US" sz="1300" dirty="0" err="1" smtClean="0"/>
              <a:t>jccm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sz="1300" dirty="0" smtClean="0"/>
              <a:t>to add in Composite</a:t>
            </a:r>
            <a:br>
              <a:rPr lang="en-US" sz="1300" dirty="0" smtClean="0"/>
            </a:br>
            <a:r>
              <a:rPr lang="en-US" sz="1300" dirty="0" smtClean="0"/>
              <a:t>Components</a:t>
            </a:r>
            <a:endParaRPr lang="nl-NL" sz="13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574795" y="3908988"/>
            <a:ext cx="14938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/>
              <a:t>After launching node, fetch composite components and write to local file system before starting to serve JET application</a:t>
            </a:r>
            <a:endParaRPr lang="nl-NL" sz="11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5227781" y="3908988"/>
            <a:ext cx="1868340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/>
              <a:t>Manual, scheduled or </a:t>
            </a:r>
            <a:r>
              <a:rPr lang="en-US" sz="1100" dirty="0" err="1" smtClean="0"/>
              <a:t>WebHook</a:t>
            </a:r>
            <a:r>
              <a:rPr lang="en-US" sz="1100" dirty="0" smtClean="0"/>
              <a:t> trigger (e.g. from </a:t>
            </a:r>
            <a:r>
              <a:rPr lang="en-US" sz="1100" dirty="0" err="1" smtClean="0"/>
              <a:t>Git</a:t>
            </a:r>
            <a:r>
              <a:rPr lang="en-US" sz="1100" dirty="0" smtClean="0"/>
              <a:t>) to (re-)fetch the source of the composite component and write to local file system</a:t>
            </a:r>
            <a:endParaRPr lang="nl-NL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365606" y="3908988"/>
            <a:ext cx="186834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/>
              <a:t>Any request for artefacts of the JET Composite Component is redirected – </a:t>
            </a:r>
            <a:r>
              <a:rPr lang="en-US" sz="1100" dirty="0"/>
              <a:t>t</a:t>
            </a:r>
            <a:r>
              <a:rPr lang="en-US" sz="1100" dirty="0" smtClean="0"/>
              <a:t>he artefact is fetched live from a specified location</a:t>
            </a:r>
            <a:br>
              <a:rPr lang="en-US" sz="1100" dirty="0" smtClean="0"/>
            </a:br>
            <a:r>
              <a:rPr lang="en-US" sz="1100" dirty="0" smtClean="0"/>
              <a:t>(possibly with caching)</a:t>
            </a:r>
            <a:endParaRPr lang="nl-NL" sz="1100" dirty="0" err="1" smtClean="0"/>
          </a:p>
        </p:txBody>
      </p:sp>
      <p:sp>
        <p:nvSpPr>
          <p:cNvPr id="27" name="Rectangular Callout 26"/>
          <p:cNvSpPr/>
          <p:nvPr/>
        </p:nvSpPr>
        <p:spPr>
          <a:xfrm>
            <a:off x="6165908" y="206672"/>
            <a:ext cx="2258092" cy="685796"/>
          </a:xfrm>
          <a:prstGeom prst="wedgeRectCallout">
            <a:avLst>
              <a:gd name="adj1" fmla="val -69546"/>
              <a:gd name="adj2" fmla="val 6201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Box 27"/>
          <p:cNvSpPr txBox="1"/>
          <p:nvPr/>
        </p:nvSpPr>
        <p:spPr>
          <a:xfrm>
            <a:off x="6204940" y="219426"/>
            <a:ext cx="2219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Meta data file describing JET Composite Components used in a JET application and to be managed by </a:t>
            </a:r>
            <a:r>
              <a:rPr lang="en-US" sz="1000" dirty="0" err="1" smtClean="0"/>
              <a:t>jccm</a:t>
            </a:r>
            <a:r>
              <a:rPr lang="en-US" sz="1000" dirty="0" smtClean="0"/>
              <a:t>. Located in </a:t>
            </a:r>
            <a:r>
              <a:rPr lang="en-US" sz="1000" dirty="0" err="1" smtClean="0"/>
              <a:t>src</a:t>
            </a:r>
            <a:r>
              <a:rPr lang="en-US" sz="1000" dirty="0" smtClean="0"/>
              <a:t>/</a:t>
            </a:r>
            <a:r>
              <a:rPr lang="en-US" sz="1000" dirty="0" err="1" smtClean="0"/>
              <a:t>js</a:t>
            </a:r>
            <a:r>
              <a:rPr lang="en-US" sz="1000" dirty="0" smtClean="0"/>
              <a:t>/jet-composites</a:t>
            </a:r>
            <a:endParaRPr lang="nl-NL" sz="1000" dirty="0" err="1" smtClean="0"/>
          </a:p>
        </p:txBody>
      </p:sp>
      <p:sp>
        <p:nvSpPr>
          <p:cNvPr id="29" name="Rectangular Callout 28"/>
          <p:cNvSpPr/>
          <p:nvPr/>
        </p:nvSpPr>
        <p:spPr>
          <a:xfrm>
            <a:off x="33392" y="1456238"/>
            <a:ext cx="1976340" cy="1238579"/>
          </a:xfrm>
          <a:prstGeom prst="wedgeRectCallout">
            <a:avLst>
              <a:gd name="adj1" fmla="val 75973"/>
              <a:gd name="adj2" fmla="val 3425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29"/>
          <p:cNvSpPr txBox="1"/>
          <p:nvPr/>
        </p:nvSpPr>
        <p:spPr>
          <a:xfrm>
            <a:off x="109439" y="1478721"/>
            <a:ext cx="176606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Command Line Interface that is run for a specific phase (install, build, deploy, run, request) reads jet-</a:t>
            </a:r>
            <a:r>
              <a:rPr lang="en-US" sz="1000" dirty="0" err="1" smtClean="0"/>
              <a:t>composites.json</a:t>
            </a:r>
            <a:r>
              <a:rPr lang="en-US" sz="1000" dirty="0" smtClean="0"/>
              <a:t> and fetches JET-Composites as required – storing them in /</a:t>
            </a:r>
            <a:r>
              <a:rPr lang="en-US" sz="1000" dirty="0" err="1" smtClean="0"/>
              <a:t>src</a:t>
            </a:r>
            <a:r>
              <a:rPr lang="en-US" sz="1000" dirty="0" smtClean="0"/>
              <a:t>/</a:t>
            </a:r>
            <a:r>
              <a:rPr lang="en-US" sz="1000" dirty="0" err="1" smtClean="0"/>
              <a:t>js</a:t>
            </a:r>
            <a:r>
              <a:rPr lang="en-US" sz="1000" dirty="0" smtClean="0"/>
              <a:t>/jet-composites/&lt;name of component&gt;</a:t>
            </a:r>
            <a:endParaRPr lang="nl-NL" sz="1000" dirty="0" err="1" smtClean="0"/>
          </a:p>
        </p:txBody>
      </p:sp>
      <p:sp>
        <p:nvSpPr>
          <p:cNvPr id="32" name="Rectangular Callout 31"/>
          <p:cNvSpPr/>
          <p:nvPr/>
        </p:nvSpPr>
        <p:spPr>
          <a:xfrm>
            <a:off x="6763693" y="1869634"/>
            <a:ext cx="2139357" cy="1179608"/>
          </a:xfrm>
          <a:prstGeom prst="wedgeRectCallout">
            <a:avLst>
              <a:gd name="adj1" fmla="val -70804"/>
              <a:gd name="adj2" fmla="val 1772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Box 32"/>
          <p:cNvSpPr txBox="1"/>
          <p:nvPr/>
        </p:nvSpPr>
        <p:spPr>
          <a:xfrm>
            <a:off x="6864907" y="1917283"/>
            <a:ext cx="1968943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Locations from where JET Composites can be retrieved:</a:t>
            </a:r>
            <a:br>
              <a:rPr lang="en-US" sz="1000" dirty="0" smtClean="0"/>
            </a:br>
            <a:r>
              <a:rPr lang="en-US" sz="1000" dirty="0" smtClean="0"/>
              <a:t>- </a:t>
            </a:r>
            <a:r>
              <a:rPr lang="en-US" sz="1000" dirty="0" err="1" smtClean="0"/>
              <a:t>Git</a:t>
            </a:r>
            <a:r>
              <a:rPr lang="en-US" sz="1000" dirty="0" smtClean="0"/>
              <a:t> (</a:t>
            </a:r>
            <a:r>
              <a:rPr lang="en-US" sz="1000" dirty="0" err="1" smtClean="0"/>
              <a:t>incl</a:t>
            </a:r>
            <a:r>
              <a:rPr lang="en-US" sz="1000" dirty="0" smtClean="0"/>
              <a:t> GitHub and </a:t>
            </a:r>
            <a:r>
              <a:rPr lang="en-US" sz="1000" dirty="0" err="1" smtClean="0"/>
              <a:t>BitBucket</a:t>
            </a:r>
            <a:r>
              <a:rPr lang="en-US" sz="1000" dirty="0" smtClean="0"/>
              <a:t>)</a:t>
            </a:r>
            <a:br>
              <a:rPr lang="en-US" sz="1000" dirty="0" smtClean="0"/>
            </a:br>
            <a:r>
              <a:rPr lang="en-US" sz="1000" dirty="0" smtClean="0"/>
              <a:t>- the JET Composite Components showroom </a:t>
            </a:r>
          </a:p>
          <a:p>
            <a:r>
              <a:rPr lang="en-US" sz="1000" dirty="0" smtClean="0"/>
              <a:t>- Live JET Application</a:t>
            </a:r>
          </a:p>
          <a:p>
            <a:r>
              <a:rPr lang="en-US" sz="1000" dirty="0" smtClean="0"/>
              <a:t>- A zip-file at a URL</a:t>
            </a:r>
            <a:endParaRPr lang="nl-NL" sz="1000" dirty="0" err="1" smtClean="0"/>
          </a:p>
        </p:txBody>
      </p:sp>
      <p:pic>
        <p:nvPicPr>
          <p:cNvPr id="34" name="Picture 10" descr="Image result for oracle jet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67" y="2725130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ogo bitbuck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72" y="2055524"/>
            <a:ext cx="334042" cy="3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647" y="2617053"/>
            <a:ext cx="595269" cy="5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34"/>
          <p:cNvSpPr/>
          <p:nvPr/>
        </p:nvSpPr>
        <p:spPr>
          <a:xfrm>
            <a:off x="2516697" y="1347366"/>
            <a:ext cx="650575" cy="1051885"/>
          </a:xfrm>
          <a:custGeom>
            <a:avLst/>
            <a:gdLst>
              <a:gd name="connsiteX0" fmla="*/ 0 w 650575"/>
              <a:gd name="connsiteY0" fmla="*/ 1051885 h 1051885"/>
              <a:gd name="connsiteX1" fmla="*/ 637564 w 650575"/>
              <a:gd name="connsiteY1" fmla="*/ 3262 h 1051885"/>
              <a:gd name="connsiteX2" fmla="*/ 427839 w 650575"/>
              <a:gd name="connsiteY2" fmla="*/ 733104 h 1051885"/>
              <a:gd name="connsiteX3" fmla="*/ 411061 w 650575"/>
              <a:gd name="connsiteY3" fmla="*/ 1035107 h 105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75" h="1051885">
                <a:moveTo>
                  <a:pt x="0" y="1051885"/>
                </a:moveTo>
                <a:cubicBezTo>
                  <a:pt x="283129" y="554138"/>
                  <a:pt x="566258" y="56392"/>
                  <a:pt x="637564" y="3262"/>
                </a:cubicBezTo>
                <a:cubicBezTo>
                  <a:pt x="708871" y="-49868"/>
                  <a:pt x="465589" y="561130"/>
                  <a:pt x="427839" y="733104"/>
                </a:cubicBezTo>
                <a:cubicBezTo>
                  <a:pt x="390089" y="905078"/>
                  <a:pt x="400575" y="970092"/>
                  <a:pt x="411061" y="10351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Freeform 36"/>
          <p:cNvSpPr/>
          <p:nvPr/>
        </p:nvSpPr>
        <p:spPr>
          <a:xfrm>
            <a:off x="4093828" y="2405421"/>
            <a:ext cx="955111" cy="572671"/>
          </a:xfrm>
          <a:custGeom>
            <a:avLst/>
            <a:gdLst>
              <a:gd name="connsiteX0" fmla="*/ 0 w 955111"/>
              <a:gd name="connsiteY0" fmla="*/ 287445 h 572671"/>
              <a:gd name="connsiteX1" fmla="*/ 662730 w 955111"/>
              <a:gd name="connsiteY1" fmla="*/ 35775 h 572671"/>
              <a:gd name="connsiteX2" fmla="*/ 939566 w 955111"/>
              <a:gd name="connsiteY2" fmla="*/ 35775 h 572671"/>
              <a:gd name="connsiteX3" fmla="*/ 822121 w 955111"/>
              <a:gd name="connsiteY3" fmla="*/ 354557 h 572671"/>
              <a:gd name="connsiteX4" fmla="*/ 16778 w 955111"/>
              <a:gd name="connsiteY4" fmla="*/ 572671 h 5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111" h="572671">
                <a:moveTo>
                  <a:pt x="0" y="287445"/>
                </a:moveTo>
                <a:cubicBezTo>
                  <a:pt x="253068" y="182582"/>
                  <a:pt x="506136" y="77720"/>
                  <a:pt x="662730" y="35775"/>
                </a:cubicBezTo>
                <a:cubicBezTo>
                  <a:pt x="819324" y="-6170"/>
                  <a:pt x="913001" y="-17355"/>
                  <a:pt x="939566" y="35775"/>
                </a:cubicBezTo>
                <a:cubicBezTo>
                  <a:pt x="966131" y="88905"/>
                  <a:pt x="975919" y="265074"/>
                  <a:pt x="822121" y="354557"/>
                </a:cubicBezTo>
                <a:cubicBezTo>
                  <a:pt x="668323" y="444040"/>
                  <a:pt x="342550" y="508355"/>
                  <a:pt x="16778" y="57267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31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JET Composite Component</a:t>
            </a:r>
            <a:endParaRPr lang="nl-NL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720003" y="936000"/>
            <a:ext cx="7166697" cy="3780000"/>
          </a:xfrm>
        </p:spPr>
        <p:txBody>
          <a:bodyPr/>
          <a:lstStyle/>
          <a:p>
            <a:r>
              <a:rPr lang="en-US" dirty="0" smtClean="0"/>
              <a:t>A reusable building block – encapsulated with a well defined interface</a:t>
            </a:r>
          </a:p>
          <a:p>
            <a:r>
              <a:rPr lang="en-US" dirty="0" smtClean="0"/>
              <a:t>Created using HTML, CSS, JavaScript, JET resources, other CCA components</a:t>
            </a:r>
          </a:p>
          <a:p>
            <a:r>
              <a:rPr lang="en-US" dirty="0" smtClean="0"/>
              <a:t>Packaged in a Zip file that can be shared with any application and any team</a:t>
            </a:r>
          </a:p>
          <a:p>
            <a:r>
              <a:rPr lang="en-US" dirty="0" smtClean="0"/>
              <a:t>Easily ‘injected’ into a JET application</a:t>
            </a:r>
          </a:p>
          <a:p>
            <a:pPr lvl="1"/>
            <a:r>
              <a:rPr lang="en-US" dirty="0" smtClean="0"/>
              <a:t>copy contents of zip-file to specific directory</a:t>
            </a:r>
          </a:p>
          <a:p>
            <a:r>
              <a:rPr lang="en-US" dirty="0" smtClean="0"/>
              <a:t>And easily used in a page</a:t>
            </a:r>
          </a:p>
          <a:p>
            <a:pPr lvl="1"/>
            <a:r>
              <a:rPr lang="en-US" dirty="0" smtClean="0"/>
              <a:t>Add tag to View</a:t>
            </a:r>
          </a:p>
          <a:p>
            <a:pPr lvl="1"/>
            <a:r>
              <a:rPr lang="en-US" dirty="0" smtClean="0"/>
              <a:t>Load module in </a:t>
            </a:r>
            <a:r>
              <a:rPr lang="en-US" dirty="0" err="1" smtClean="0"/>
              <a:t>ViewModel</a:t>
            </a:r>
            <a:endParaRPr lang="nl-NL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20</a:t>
            </a:fld>
            <a:endParaRPr lang="nl-NL" noProof="0" dirty="0"/>
          </a:p>
        </p:txBody>
      </p:sp>
      <p:sp>
        <p:nvSpPr>
          <p:cNvPr id="7" name="Rounded Rectangle 6"/>
          <p:cNvSpPr/>
          <p:nvPr/>
        </p:nvSpPr>
        <p:spPr>
          <a:xfrm>
            <a:off x="4303351" y="2453723"/>
            <a:ext cx="1604506" cy="66130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JET CCA</a:t>
            </a:r>
          </a:p>
          <a:p>
            <a:pPr algn="ctr"/>
            <a:r>
              <a:rPr lang="en-US" b="1" dirty="0" err="1" smtClean="0"/>
              <a:t>InputSmiley</a:t>
            </a:r>
            <a:endParaRPr lang="nl-NL" b="1" dirty="0"/>
          </a:p>
        </p:txBody>
      </p:sp>
      <p:sp>
        <p:nvSpPr>
          <p:cNvPr id="8" name="Rectangle 7"/>
          <p:cNvSpPr/>
          <p:nvPr/>
        </p:nvSpPr>
        <p:spPr>
          <a:xfrm>
            <a:off x="1763486" y="3486150"/>
            <a:ext cx="3204514" cy="12298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My JET Application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sp>
        <p:nvSpPr>
          <p:cNvPr id="9" name="Rectangle 8"/>
          <p:cNvSpPr/>
          <p:nvPr/>
        </p:nvSpPr>
        <p:spPr>
          <a:xfrm>
            <a:off x="5442858" y="3486150"/>
            <a:ext cx="3204514" cy="122985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Your JET Application</a:t>
            </a:r>
          </a:p>
          <a:p>
            <a:pPr algn="ctr"/>
            <a:endParaRPr lang="en-US" dirty="0" smtClean="0"/>
          </a:p>
          <a:p>
            <a:pPr algn="ctr"/>
            <a:endParaRPr lang="en-US" dirty="0"/>
          </a:p>
          <a:p>
            <a:pPr algn="ctr"/>
            <a:endParaRPr lang="nl-NL" dirty="0"/>
          </a:p>
        </p:txBody>
      </p:sp>
      <p:cxnSp>
        <p:nvCxnSpPr>
          <p:cNvPr id="11" name="Elbow Connector 10"/>
          <p:cNvCxnSpPr>
            <a:stCxn id="7" idx="2"/>
          </p:cNvCxnSpPr>
          <p:nvPr/>
        </p:nvCxnSpPr>
        <p:spPr>
          <a:xfrm rot="5400000">
            <a:off x="4272302" y="3267772"/>
            <a:ext cx="986045" cy="680561"/>
          </a:xfrm>
          <a:prstGeom prst="bentConnector3">
            <a:avLst>
              <a:gd name="adj1" fmla="val 23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3967178" y="4112907"/>
            <a:ext cx="867363" cy="295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JET CCA</a:t>
            </a:r>
          </a:p>
          <a:p>
            <a:pPr algn="ctr"/>
            <a:r>
              <a:rPr lang="en-US" sz="800" b="1" dirty="0" err="1" smtClean="0"/>
              <a:t>InputSmiley</a:t>
            </a:r>
            <a:endParaRPr lang="nl-NL" sz="800" b="1" dirty="0"/>
          </a:p>
        </p:txBody>
      </p:sp>
      <p:sp>
        <p:nvSpPr>
          <p:cNvPr id="15" name="Rounded Rectangle 14"/>
          <p:cNvSpPr/>
          <p:nvPr/>
        </p:nvSpPr>
        <p:spPr>
          <a:xfrm>
            <a:off x="5577801" y="4112907"/>
            <a:ext cx="867363" cy="2956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JET CCA</a:t>
            </a:r>
          </a:p>
          <a:p>
            <a:pPr algn="ctr"/>
            <a:r>
              <a:rPr lang="en-US" sz="800" b="1" dirty="0" err="1" smtClean="0"/>
              <a:t>InputSmiley</a:t>
            </a:r>
            <a:endParaRPr lang="nl-NL" sz="800" b="1" dirty="0"/>
          </a:p>
        </p:txBody>
      </p:sp>
      <p:cxnSp>
        <p:nvCxnSpPr>
          <p:cNvPr id="17" name="Elbow Connector 16"/>
          <p:cNvCxnSpPr>
            <a:stCxn id="7" idx="2"/>
          </p:cNvCxnSpPr>
          <p:nvPr/>
        </p:nvCxnSpPr>
        <p:spPr>
          <a:xfrm rot="16200000" flipH="1">
            <a:off x="5065521" y="3155112"/>
            <a:ext cx="986045" cy="905879"/>
          </a:xfrm>
          <a:prstGeom prst="bentConnector3">
            <a:avLst>
              <a:gd name="adj1" fmla="val 2350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/>
          <p:cNvSpPr/>
          <p:nvPr/>
        </p:nvSpPr>
        <p:spPr>
          <a:xfrm>
            <a:off x="6723680" y="4024993"/>
            <a:ext cx="771134" cy="5959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A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0" name="Rectangle 19"/>
          <p:cNvSpPr/>
          <p:nvPr/>
        </p:nvSpPr>
        <p:spPr>
          <a:xfrm>
            <a:off x="7629558" y="4024993"/>
            <a:ext cx="794442" cy="595993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B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1" name="Rounded Rectangle 20"/>
          <p:cNvSpPr/>
          <p:nvPr/>
        </p:nvSpPr>
        <p:spPr>
          <a:xfrm>
            <a:off x="6792688" y="4274004"/>
            <a:ext cx="636814" cy="2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&lt;input-smiley&gt;</a:t>
            </a:r>
            <a:endParaRPr lang="nl-NL" sz="800" dirty="0"/>
          </a:p>
        </p:txBody>
      </p:sp>
      <p:sp>
        <p:nvSpPr>
          <p:cNvPr id="22" name="Rounded Rectangle 21"/>
          <p:cNvSpPr/>
          <p:nvPr/>
        </p:nvSpPr>
        <p:spPr>
          <a:xfrm>
            <a:off x="7725986" y="425255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3" name="Rounded Rectangle 22"/>
          <p:cNvSpPr/>
          <p:nvPr/>
        </p:nvSpPr>
        <p:spPr>
          <a:xfrm>
            <a:off x="7725986" y="435768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4" name="Rounded Rectangle 23"/>
          <p:cNvSpPr/>
          <p:nvPr/>
        </p:nvSpPr>
        <p:spPr>
          <a:xfrm>
            <a:off x="7725986" y="4462819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5" name="Rectangle 24"/>
          <p:cNvSpPr/>
          <p:nvPr/>
        </p:nvSpPr>
        <p:spPr>
          <a:xfrm>
            <a:off x="1929605" y="4037239"/>
            <a:ext cx="771134" cy="595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1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6" name="Rectangle 25"/>
          <p:cNvSpPr/>
          <p:nvPr/>
        </p:nvSpPr>
        <p:spPr>
          <a:xfrm>
            <a:off x="2835483" y="4037239"/>
            <a:ext cx="794442" cy="59599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smtClean="0"/>
              <a:t>Page 2</a:t>
            </a:r>
          </a:p>
          <a:p>
            <a:pPr algn="ctr"/>
            <a:endParaRPr lang="en-US" sz="1200" dirty="0"/>
          </a:p>
          <a:p>
            <a:pPr algn="ctr"/>
            <a:endParaRPr lang="nl-NL" sz="1200" dirty="0"/>
          </a:p>
        </p:txBody>
      </p:sp>
      <p:sp>
        <p:nvSpPr>
          <p:cNvPr id="27" name="Rounded Rectangle 26"/>
          <p:cNvSpPr/>
          <p:nvPr/>
        </p:nvSpPr>
        <p:spPr>
          <a:xfrm>
            <a:off x="1998613" y="4286250"/>
            <a:ext cx="636814" cy="23268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smtClean="0"/>
              <a:t>&lt;input-smiley&gt;</a:t>
            </a:r>
            <a:endParaRPr lang="nl-NL" sz="800" dirty="0"/>
          </a:p>
        </p:txBody>
      </p:sp>
      <p:sp>
        <p:nvSpPr>
          <p:cNvPr id="28" name="Rounded Rectangle 27"/>
          <p:cNvSpPr/>
          <p:nvPr/>
        </p:nvSpPr>
        <p:spPr>
          <a:xfrm>
            <a:off x="2931911" y="4264805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  <p:sp>
        <p:nvSpPr>
          <p:cNvPr id="29" name="Rounded Rectangle 28"/>
          <p:cNvSpPr/>
          <p:nvPr/>
        </p:nvSpPr>
        <p:spPr>
          <a:xfrm>
            <a:off x="2931911" y="4369935"/>
            <a:ext cx="636814" cy="8267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 smtClean="0"/>
              <a:t>&lt;input-smiley&gt;</a:t>
            </a:r>
            <a:endParaRPr lang="nl-NL" sz="500" dirty="0"/>
          </a:p>
        </p:txBody>
      </p:sp>
    </p:spTree>
    <p:extLst>
      <p:ext uri="{BB962C8B-B14F-4D97-AF65-F5344CB8AC3E}">
        <p14:creationId xmlns:p14="http://schemas.microsoft.com/office/powerpoint/2010/main" val="2903705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7" grpId="0" animBg="1"/>
      <p:bldP spid="8" grpId="0" animBg="1"/>
      <p:bldP spid="9" grpId="0" animBg="1"/>
      <p:bldP spid="14" grpId="0" animBg="1"/>
      <p:bldP spid="15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92926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4400550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dirty="0" smtClean="0"/>
              <a:t>iew.html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4400550" y="299797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styles.css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400550" y="364463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viewModel.js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2584381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loader.js</a:t>
            </a:r>
            <a:endParaRPr lang="nl-NL" dirty="0"/>
          </a:p>
        </p:txBody>
      </p:sp>
      <p:sp>
        <p:nvSpPr>
          <p:cNvPr id="13" name="Rounded Rectangle 12"/>
          <p:cNvSpPr/>
          <p:nvPr/>
        </p:nvSpPr>
        <p:spPr>
          <a:xfrm>
            <a:off x="1853294" y="2993886"/>
            <a:ext cx="2119016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</a:t>
            </a:r>
            <a:r>
              <a:rPr lang="en-US" dirty="0" err="1" smtClean="0"/>
              <a:t>omponent.json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4379" y="3636455"/>
            <a:ext cx="1387929" cy="5347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Resources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9535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Constitution of a JET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sp>
        <p:nvSpPr>
          <p:cNvPr id="6" name="Rounded Rectangle 5"/>
          <p:cNvSpPr/>
          <p:nvPr/>
        </p:nvSpPr>
        <p:spPr>
          <a:xfrm>
            <a:off x="2278607" y="1195391"/>
            <a:ext cx="4710021" cy="305003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 smtClean="0"/>
              <a:t>JET CCA</a:t>
            </a:r>
          </a:p>
          <a:p>
            <a:pPr algn="ctr"/>
            <a:r>
              <a:rPr lang="en-US" sz="2800" b="1" dirty="0" smtClean="0"/>
              <a:t>Component</a:t>
            </a:r>
          </a:p>
          <a:p>
            <a:pPr algn="ctr"/>
            <a:endParaRPr lang="en-US" sz="2800" b="1" dirty="0"/>
          </a:p>
          <a:p>
            <a:pPr algn="ctr"/>
            <a:endParaRPr lang="en-US" sz="2800" b="1" dirty="0" smtClean="0"/>
          </a:p>
          <a:p>
            <a:pPr algn="ctr"/>
            <a:endParaRPr lang="en-US" sz="2800" b="1" dirty="0"/>
          </a:p>
          <a:p>
            <a:pPr algn="ctr"/>
            <a:endParaRPr lang="nl-NL" sz="2800" b="1" dirty="0"/>
          </a:p>
        </p:txBody>
      </p:sp>
      <p:sp>
        <p:nvSpPr>
          <p:cNvPr id="7" name="Right Arrow 6"/>
          <p:cNvSpPr/>
          <p:nvPr/>
        </p:nvSpPr>
        <p:spPr>
          <a:xfrm>
            <a:off x="6368143" y="1632858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UI (HTML + CSS)</a:t>
            </a:r>
            <a:endParaRPr lang="nl-NL" dirty="0"/>
          </a:p>
        </p:txBody>
      </p:sp>
      <p:sp>
        <p:nvSpPr>
          <p:cNvPr id="8" name="Right Arrow 7"/>
          <p:cNvSpPr/>
          <p:nvPr/>
        </p:nvSpPr>
        <p:spPr>
          <a:xfrm>
            <a:off x="6368142" y="2830286"/>
            <a:ext cx="2318657" cy="11185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Events, Property Updates, Function calls</a:t>
            </a:r>
            <a:endParaRPr lang="nl-NL" dirty="0"/>
          </a:p>
        </p:txBody>
      </p:sp>
      <p:sp>
        <p:nvSpPr>
          <p:cNvPr id="9" name="Rounded Rectangle 8"/>
          <p:cNvSpPr/>
          <p:nvPr/>
        </p:nvSpPr>
        <p:spPr>
          <a:xfrm>
            <a:off x="4400550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</a:t>
            </a:r>
            <a:r>
              <a:rPr lang="en-US" dirty="0" smtClean="0"/>
              <a:t>iew.html</a:t>
            </a:r>
            <a:endParaRPr lang="nl-NL" dirty="0"/>
          </a:p>
        </p:txBody>
      </p:sp>
      <p:sp>
        <p:nvSpPr>
          <p:cNvPr id="10" name="Rounded Rectangle 9"/>
          <p:cNvSpPr/>
          <p:nvPr/>
        </p:nvSpPr>
        <p:spPr>
          <a:xfrm>
            <a:off x="4400550" y="299797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styles.css</a:t>
            </a:r>
            <a:endParaRPr lang="nl-NL" dirty="0"/>
          </a:p>
        </p:txBody>
      </p:sp>
      <p:sp>
        <p:nvSpPr>
          <p:cNvPr id="11" name="Rounded Rectangle 10"/>
          <p:cNvSpPr/>
          <p:nvPr/>
        </p:nvSpPr>
        <p:spPr>
          <a:xfrm>
            <a:off x="4400550" y="364463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viewModel.js</a:t>
            </a:r>
            <a:endParaRPr lang="nl-NL" dirty="0"/>
          </a:p>
        </p:txBody>
      </p:sp>
      <p:sp>
        <p:nvSpPr>
          <p:cNvPr id="12" name="Rounded Rectangle 11"/>
          <p:cNvSpPr/>
          <p:nvPr/>
        </p:nvSpPr>
        <p:spPr>
          <a:xfrm>
            <a:off x="2584381" y="2351317"/>
            <a:ext cx="1387929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loader.js</a:t>
            </a:r>
            <a:endParaRPr lang="nl-NL" dirty="0"/>
          </a:p>
        </p:txBody>
      </p:sp>
      <p:sp>
        <p:nvSpPr>
          <p:cNvPr id="13" name="Rounded Rectangle 12"/>
          <p:cNvSpPr/>
          <p:nvPr/>
        </p:nvSpPr>
        <p:spPr>
          <a:xfrm>
            <a:off x="1853294" y="2993886"/>
            <a:ext cx="2119016" cy="53474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c</a:t>
            </a:r>
            <a:r>
              <a:rPr lang="en-US" dirty="0" err="1" smtClean="0"/>
              <a:t>omponent.json</a:t>
            </a:r>
            <a:endParaRPr lang="nl-NL" dirty="0"/>
          </a:p>
        </p:txBody>
      </p:sp>
      <p:sp>
        <p:nvSpPr>
          <p:cNvPr id="14" name="Rounded Rectangle 13"/>
          <p:cNvSpPr/>
          <p:nvPr/>
        </p:nvSpPr>
        <p:spPr>
          <a:xfrm>
            <a:off x="2584379" y="3636455"/>
            <a:ext cx="1387929" cy="534749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Other Resources</a:t>
            </a:r>
            <a:endParaRPr lang="nl-NL" dirty="0"/>
          </a:p>
        </p:txBody>
      </p:sp>
      <p:sp>
        <p:nvSpPr>
          <p:cNvPr id="15" name="Right Arrow 14"/>
          <p:cNvSpPr/>
          <p:nvPr/>
        </p:nvSpPr>
        <p:spPr>
          <a:xfrm>
            <a:off x="220436" y="945849"/>
            <a:ext cx="2907256" cy="1374018"/>
          </a:xfrm>
          <a:prstGeom prst="rightArrow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Property values (can be Observables and callback functions), Function Calls 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3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Steps for Creating a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Use </a:t>
            </a:r>
            <a:r>
              <a:rPr lang="en-US" i="1" dirty="0" err="1" smtClean="0"/>
              <a:t>ojet</a:t>
            </a:r>
            <a:r>
              <a:rPr lang="en-US" i="1" dirty="0" smtClean="0"/>
              <a:t> create component &lt;name of component&gt;</a:t>
            </a:r>
          </a:p>
          <a:p>
            <a:r>
              <a:rPr lang="en-US" dirty="0" smtClean="0"/>
              <a:t>This creates </a:t>
            </a:r>
          </a:p>
          <a:p>
            <a:pPr lvl="1"/>
            <a:r>
              <a:rPr lang="en-US" dirty="0" smtClean="0"/>
              <a:t>A directory </a:t>
            </a:r>
            <a:r>
              <a:rPr lang="en-US" i="1" dirty="0" smtClean="0"/>
              <a:t>/</a:t>
            </a:r>
            <a:r>
              <a:rPr lang="en-US" i="1" dirty="0" err="1" smtClean="0"/>
              <a:t>js</a:t>
            </a:r>
            <a:r>
              <a:rPr lang="en-US" i="1" dirty="0" smtClean="0"/>
              <a:t>/jet-composites/&lt;name of component&gt;</a:t>
            </a:r>
          </a:p>
          <a:p>
            <a:pPr lvl="1"/>
            <a:r>
              <a:rPr lang="en-US" dirty="0" smtClean="0"/>
              <a:t>The skeleton files for the composite component</a:t>
            </a:r>
          </a:p>
          <a:p>
            <a:pPr lvl="1"/>
            <a:endParaRPr lang="en-US" i="1" dirty="0" smtClean="0"/>
          </a:p>
          <a:p>
            <a:pPr lvl="1"/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/>
          <p:cNvPicPr/>
          <p:nvPr/>
        </p:nvPicPr>
        <p:blipFill rotWithShape="1">
          <a:blip r:embed="rId2"/>
          <a:srcRect l="37103" b="21732"/>
          <a:stretch/>
        </p:blipFill>
        <p:spPr>
          <a:xfrm>
            <a:off x="1092857" y="2144348"/>
            <a:ext cx="6467272" cy="2231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161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Next Steps </a:t>
            </a:r>
            <a:r>
              <a:rPr lang="en-US" dirty="0"/>
              <a:t>for Creating a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output (view.html)</a:t>
            </a:r>
          </a:p>
          <a:p>
            <a:r>
              <a:rPr lang="en-US" dirty="0" smtClean="0"/>
              <a:t>Define “logic” (viewModel.html)</a:t>
            </a:r>
          </a:p>
          <a:p>
            <a:r>
              <a:rPr lang="en-US" dirty="0" smtClean="0"/>
              <a:t>Define properties (in </a:t>
            </a:r>
            <a:r>
              <a:rPr lang="en-US" dirty="0" err="1" smtClean="0"/>
              <a:t>component.json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And wire up </a:t>
            </a:r>
            <a:r>
              <a:rPr lang="en-US" i="1" dirty="0" smtClean="0"/>
              <a:t>view aspects</a:t>
            </a:r>
            <a:r>
              <a:rPr lang="en-US" dirty="0" smtClean="0"/>
              <a:t> to those properties</a:t>
            </a:r>
          </a:p>
          <a:p>
            <a:pPr lvl="1"/>
            <a:r>
              <a:rPr lang="en-US" dirty="0" smtClean="0"/>
              <a:t>And read &amp; manipulate properties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pPr lvl="1"/>
            <a:r>
              <a:rPr lang="en-US" dirty="0" smtClean="0"/>
              <a:t>And make calls </a:t>
            </a:r>
            <a:r>
              <a:rPr lang="en-US" dirty="0"/>
              <a:t>from </a:t>
            </a:r>
            <a:r>
              <a:rPr lang="en-US" i="1" dirty="0" err="1"/>
              <a:t>viewModel</a:t>
            </a:r>
            <a:r>
              <a:rPr lang="en-US" i="1" dirty="0"/>
              <a:t> </a:t>
            </a:r>
            <a:r>
              <a:rPr lang="en-US" dirty="0" smtClean="0"/>
              <a:t>to functions passed in as property</a:t>
            </a:r>
            <a:endParaRPr lang="en-US" i="1" dirty="0" smtClean="0"/>
          </a:p>
          <a:p>
            <a:r>
              <a:rPr lang="en-US" dirty="0" smtClean="0"/>
              <a:t>Define events (in </a:t>
            </a:r>
            <a:r>
              <a:rPr lang="en-US" dirty="0" err="1" smtClean="0"/>
              <a:t>component.json</a:t>
            </a:r>
            <a:r>
              <a:rPr lang="en-US" dirty="0" smtClean="0"/>
              <a:t>) that Component may publish</a:t>
            </a:r>
          </a:p>
          <a:p>
            <a:pPr lvl="1"/>
            <a:r>
              <a:rPr lang="en-US" dirty="0" smtClean="0"/>
              <a:t>And write the logic to publish those events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r>
              <a:rPr lang="en-US" dirty="0" smtClean="0"/>
              <a:t>Define functions (in </a:t>
            </a:r>
            <a:r>
              <a:rPr lang="en-US" dirty="0" err="1"/>
              <a:t>component.json</a:t>
            </a:r>
            <a:r>
              <a:rPr lang="en-US" dirty="0"/>
              <a:t>) that Component </a:t>
            </a:r>
            <a:r>
              <a:rPr lang="en-US" dirty="0" smtClean="0"/>
              <a:t>exposes</a:t>
            </a:r>
            <a:endParaRPr lang="en-US" dirty="0"/>
          </a:p>
          <a:p>
            <a:pPr lvl="1"/>
            <a:r>
              <a:rPr lang="en-US" dirty="0"/>
              <a:t>And write the logic </a:t>
            </a:r>
            <a:r>
              <a:rPr lang="en-US" dirty="0" smtClean="0"/>
              <a:t>for these functions in </a:t>
            </a:r>
            <a:r>
              <a:rPr lang="en-US" i="1" dirty="0" err="1" smtClean="0"/>
              <a:t>viewModel</a:t>
            </a:r>
            <a:endParaRPr lang="en-US" i="1" dirty="0" smtClean="0"/>
          </a:p>
          <a:p>
            <a:r>
              <a:rPr lang="en-US" dirty="0" smtClean="0"/>
              <a:t>Add additional resources – CSS, Images, JavaScript – and add these to loader.js</a:t>
            </a:r>
            <a:endParaRPr lang="en-US" dirty="0"/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09121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Simple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new JET project: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Create new JET Composite Component hello-world: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201" y="2938549"/>
            <a:ext cx="7689246" cy="56392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201" y="1234324"/>
            <a:ext cx="7376799" cy="89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4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Workspace application plus virgin Hello World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936000"/>
            <a:ext cx="7003387" cy="25910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5234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Component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 smtClean="0"/>
              <a:t>workarea.js: </a:t>
            </a:r>
          </a:p>
          <a:p>
            <a:pPr lvl="2"/>
            <a:r>
              <a:rPr lang="en-US" dirty="0" err="1" smtClean="0"/>
              <a:t>require.config</a:t>
            </a:r>
            <a:r>
              <a:rPr lang="en-US" dirty="0" smtClean="0"/>
              <a:t> paths 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 hello-world/loader</a:t>
            </a:r>
          </a:p>
          <a:p>
            <a:endParaRPr lang="en-US" dirty="0" smtClean="0"/>
          </a:p>
          <a:p>
            <a:pPr marL="180000" lvl="1" indent="0">
              <a:buNone/>
            </a:pP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5447" y="1289957"/>
            <a:ext cx="4942560" cy="3324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204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Component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 smtClean="0"/>
              <a:t>workarea.js: </a:t>
            </a:r>
          </a:p>
          <a:p>
            <a:pPr lvl="2"/>
            <a:r>
              <a:rPr lang="en-US" dirty="0" err="1" smtClean="0"/>
              <a:t>require.config</a:t>
            </a:r>
            <a:r>
              <a:rPr lang="en-US" dirty="0" smtClean="0"/>
              <a:t> paths 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 hello-world/loader</a:t>
            </a:r>
          </a:p>
          <a:p>
            <a:pPr lvl="1"/>
            <a:r>
              <a:rPr lang="en-US" dirty="0" smtClean="0"/>
              <a:t>workarea.html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dd  &lt;hello-world&gt;</a:t>
            </a:r>
          </a:p>
          <a:p>
            <a:endParaRPr lang="en-US" dirty="0" smtClean="0"/>
          </a:p>
          <a:p>
            <a:pPr marL="180000" lvl="1" indent="0">
              <a:buNone/>
            </a:pP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696" y="2152613"/>
            <a:ext cx="3956575" cy="1064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58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446369" y="1728822"/>
            <a:ext cx="1588737" cy="135729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of Referencing JET Composite Components</a:t>
            </a:r>
            <a:endParaRPr lang="nl-NL" dirty="0"/>
          </a:p>
        </p:txBody>
      </p:sp>
      <p:pic>
        <p:nvPicPr>
          <p:cNvPr id="20" name="Picture 6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666" y="1879743"/>
            <a:ext cx="527622" cy="5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4942995" y="2188022"/>
            <a:ext cx="1879133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jccm</a:t>
            </a:r>
            <a:endParaRPr lang="en-US" b="1" dirty="0" smtClean="0"/>
          </a:p>
          <a:p>
            <a:pPr algn="ctr"/>
            <a:r>
              <a:rPr lang="en-US" sz="1100" dirty="0" smtClean="0"/>
              <a:t>(JET Composite </a:t>
            </a:r>
            <a:r>
              <a:rPr lang="en-US" sz="1100" dirty="0" err="1" smtClean="0"/>
              <a:t>Componen</a:t>
            </a:r>
            <a:r>
              <a:rPr lang="en-US" sz="1100" dirty="0" smtClean="0"/>
              <a:t> Manager CLI)</a:t>
            </a:r>
            <a:endParaRPr lang="nl-NL" sz="1100" dirty="0"/>
          </a:p>
        </p:txBody>
      </p:sp>
      <p:pic>
        <p:nvPicPr>
          <p:cNvPr id="34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271" y="2498896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ogo bitbuck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76" y="1829290"/>
            <a:ext cx="334042" cy="3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51" y="2390819"/>
            <a:ext cx="595269" cy="5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Freeform 36"/>
          <p:cNvSpPr/>
          <p:nvPr/>
        </p:nvSpPr>
        <p:spPr>
          <a:xfrm>
            <a:off x="6755018" y="2275108"/>
            <a:ext cx="955111" cy="572671"/>
          </a:xfrm>
          <a:custGeom>
            <a:avLst/>
            <a:gdLst>
              <a:gd name="connsiteX0" fmla="*/ 0 w 955111"/>
              <a:gd name="connsiteY0" fmla="*/ 287445 h 572671"/>
              <a:gd name="connsiteX1" fmla="*/ 662730 w 955111"/>
              <a:gd name="connsiteY1" fmla="*/ 35775 h 572671"/>
              <a:gd name="connsiteX2" fmla="*/ 939566 w 955111"/>
              <a:gd name="connsiteY2" fmla="*/ 35775 h 572671"/>
              <a:gd name="connsiteX3" fmla="*/ 822121 w 955111"/>
              <a:gd name="connsiteY3" fmla="*/ 354557 h 572671"/>
              <a:gd name="connsiteX4" fmla="*/ 16778 w 955111"/>
              <a:gd name="connsiteY4" fmla="*/ 572671 h 5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111" h="572671">
                <a:moveTo>
                  <a:pt x="0" y="287445"/>
                </a:moveTo>
                <a:cubicBezTo>
                  <a:pt x="253068" y="182582"/>
                  <a:pt x="506136" y="77720"/>
                  <a:pt x="662730" y="35775"/>
                </a:cubicBezTo>
                <a:cubicBezTo>
                  <a:pt x="819324" y="-6170"/>
                  <a:pt x="913001" y="-17355"/>
                  <a:pt x="939566" y="35775"/>
                </a:cubicBezTo>
                <a:cubicBezTo>
                  <a:pt x="966131" y="88905"/>
                  <a:pt x="975919" y="265074"/>
                  <a:pt x="822121" y="354557"/>
                </a:cubicBezTo>
                <a:cubicBezTo>
                  <a:pt x="668323" y="444040"/>
                  <a:pt x="342550" y="508355"/>
                  <a:pt x="16778" y="57267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6" name="Picture 3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463" y="1056992"/>
            <a:ext cx="3024824" cy="1837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3118755" y="1341000"/>
            <a:ext cx="646543" cy="281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ounded Rectangle 37"/>
          <p:cNvSpPr/>
          <p:nvPr/>
        </p:nvSpPr>
        <p:spPr>
          <a:xfrm>
            <a:off x="3118755" y="1711990"/>
            <a:ext cx="646543" cy="2816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ounded Rectangle 38"/>
          <p:cNvSpPr/>
          <p:nvPr/>
        </p:nvSpPr>
        <p:spPr>
          <a:xfrm>
            <a:off x="3118755" y="2082980"/>
            <a:ext cx="646543" cy="2816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ounded Rectangle 39"/>
          <p:cNvSpPr/>
          <p:nvPr/>
        </p:nvSpPr>
        <p:spPr>
          <a:xfrm>
            <a:off x="3118755" y="2453970"/>
            <a:ext cx="646543" cy="281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3058255" y="3176074"/>
            <a:ext cx="2757186" cy="3325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TextBox 41"/>
          <p:cNvSpPr txBox="1"/>
          <p:nvPr/>
        </p:nvSpPr>
        <p:spPr>
          <a:xfrm>
            <a:off x="3004486" y="3512798"/>
            <a:ext cx="14298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jet-</a:t>
            </a:r>
            <a:r>
              <a:rPr lang="en-US" sz="1300" dirty="0" err="1" smtClean="0"/>
              <a:t>composites.json</a:t>
            </a:r>
            <a:endParaRPr lang="nl-NL" sz="1300" dirty="0" err="1" smtClean="0"/>
          </a:p>
        </p:txBody>
      </p:sp>
      <p:sp>
        <p:nvSpPr>
          <p:cNvPr id="44" name="Rectangle 43"/>
          <p:cNvSpPr/>
          <p:nvPr/>
        </p:nvSpPr>
        <p:spPr>
          <a:xfrm>
            <a:off x="134485" y="3900628"/>
            <a:ext cx="2031282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xtBox 44"/>
          <p:cNvSpPr txBox="1"/>
          <p:nvPr/>
        </p:nvSpPr>
        <p:spPr>
          <a:xfrm>
            <a:off x="194985" y="3933819"/>
            <a:ext cx="1336904" cy="846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Comp1 </a:t>
            </a:r>
          </a:p>
          <a:p>
            <a:r>
              <a:rPr lang="en-US" sz="1100" dirty="0"/>
              <a:t>v</a:t>
            </a:r>
            <a:r>
              <a:rPr lang="en-US" sz="1100" dirty="0" smtClean="0"/>
              <a:t>ersion :  &gt;= 1.2</a:t>
            </a:r>
          </a:p>
          <a:p>
            <a:r>
              <a:rPr lang="en-US" sz="1100" dirty="0" smtClean="0"/>
              <a:t>commit: &lt;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commit&gt;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</a:t>
            </a:r>
            <a:r>
              <a:rPr lang="en-US" sz="1100" dirty="0" err="1" smtClean="0"/>
              <a:t>github</a:t>
            </a:r>
            <a:r>
              <a:rPr lang="en-US" sz="1100" dirty="0" smtClean="0"/>
              <a:t> repo </a:t>
            </a:r>
            <a:r>
              <a:rPr lang="en-US" sz="1100" dirty="0" err="1" smtClean="0"/>
              <a:t>url</a:t>
            </a:r>
            <a:r>
              <a:rPr lang="en-US" sz="1100" dirty="0" smtClean="0"/>
              <a:t>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design</a:t>
            </a:r>
            <a:endParaRPr lang="nl-NL" sz="1100" dirty="0" err="1" smtClean="0"/>
          </a:p>
        </p:txBody>
      </p:sp>
      <p:sp>
        <p:nvSpPr>
          <p:cNvPr id="46" name="Rounded Rectangle 45"/>
          <p:cNvSpPr/>
          <p:nvPr/>
        </p:nvSpPr>
        <p:spPr>
          <a:xfrm>
            <a:off x="1412399" y="3988174"/>
            <a:ext cx="646543" cy="281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ounded Rectangle 46"/>
          <p:cNvSpPr/>
          <p:nvPr/>
        </p:nvSpPr>
        <p:spPr>
          <a:xfrm>
            <a:off x="3118755" y="3277499"/>
            <a:ext cx="263981" cy="135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ounded Rectangle 47"/>
          <p:cNvSpPr/>
          <p:nvPr/>
        </p:nvSpPr>
        <p:spPr>
          <a:xfrm>
            <a:off x="3501317" y="3277499"/>
            <a:ext cx="263981" cy="13517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ounded Rectangle 48"/>
          <p:cNvSpPr/>
          <p:nvPr/>
        </p:nvSpPr>
        <p:spPr>
          <a:xfrm>
            <a:off x="3883879" y="3277499"/>
            <a:ext cx="263981" cy="13517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ounded Rectangle 49"/>
          <p:cNvSpPr/>
          <p:nvPr/>
        </p:nvSpPr>
        <p:spPr>
          <a:xfrm>
            <a:off x="4247303" y="3277499"/>
            <a:ext cx="263981" cy="1351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4615457" y="2890157"/>
            <a:ext cx="454564" cy="392421"/>
          </a:xfrm>
          <a:custGeom>
            <a:avLst/>
            <a:gdLst>
              <a:gd name="connsiteX0" fmla="*/ 421907 w 454564"/>
              <a:gd name="connsiteY0" fmla="*/ 0 h 392421"/>
              <a:gd name="connsiteX1" fmla="*/ 21857 w 454564"/>
              <a:gd name="connsiteY1" fmla="*/ 179614 h 392421"/>
              <a:gd name="connsiteX2" fmla="*/ 95336 w 454564"/>
              <a:gd name="connsiteY2" fmla="*/ 391886 h 392421"/>
              <a:gd name="connsiteX3" fmla="*/ 454564 w 454564"/>
              <a:gd name="connsiteY3" fmla="*/ 114300 h 39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564" h="392421">
                <a:moveTo>
                  <a:pt x="421907" y="0"/>
                </a:moveTo>
                <a:cubicBezTo>
                  <a:pt x="249096" y="57150"/>
                  <a:pt x="76285" y="114300"/>
                  <a:pt x="21857" y="179614"/>
                </a:cubicBezTo>
                <a:cubicBezTo>
                  <a:pt x="-32571" y="244928"/>
                  <a:pt x="23218" y="402772"/>
                  <a:pt x="95336" y="391886"/>
                </a:cubicBezTo>
                <a:cubicBezTo>
                  <a:pt x="167454" y="381000"/>
                  <a:pt x="311009" y="247650"/>
                  <a:pt x="454564" y="1143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Freeform 14"/>
          <p:cNvSpPr/>
          <p:nvPr/>
        </p:nvSpPr>
        <p:spPr>
          <a:xfrm>
            <a:off x="4220936" y="1625945"/>
            <a:ext cx="922564" cy="700876"/>
          </a:xfrm>
          <a:custGeom>
            <a:avLst/>
            <a:gdLst>
              <a:gd name="connsiteX0" fmla="*/ 922564 w 922564"/>
              <a:gd name="connsiteY0" fmla="*/ 700876 h 700876"/>
              <a:gd name="connsiteX1" fmla="*/ 742950 w 922564"/>
              <a:gd name="connsiteY1" fmla="*/ 72226 h 700876"/>
              <a:gd name="connsiteX2" fmla="*/ 0 w 922564"/>
              <a:gd name="connsiteY2" fmla="*/ 39569 h 70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564" h="700876">
                <a:moveTo>
                  <a:pt x="922564" y="700876"/>
                </a:moveTo>
                <a:cubicBezTo>
                  <a:pt x="909637" y="441660"/>
                  <a:pt x="896711" y="182444"/>
                  <a:pt x="742950" y="72226"/>
                </a:cubicBezTo>
                <a:cubicBezTo>
                  <a:pt x="589189" y="-37992"/>
                  <a:pt x="294594" y="788"/>
                  <a:pt x="0" y="3956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ectangle 52"/>
          <p:cNvSpPr/>
          <p:nvPr/>
        </p:nvSpPr>
        <p:spPr>
          <a:xfrm>
            <a:off x="2428528" y="3905260"/>
            <a:ext cx="2031282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extBox 53"/>
          <p:cNvSpPr txBox="1"/>
          <p:nvPr/>
        </p:nvSpPr>
        <p:spPr>
          <a:xfrm>
            <a:off x="2489028" y="3938451"/>
            <a:ext cx="108683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Comp2 </a:t>
            </a:r>
          </a:p>
          <a:p>
            <a:r>
              <a:rPr lang="en-US" sz="1100" dirty="0"/>
              <a:t>v</a:t>
            </a:r>
            <a:r>
              <a:rPr lang="en-US" sz="1100" dirty="0" smtClean="0"/>
              <a:t>ersion :  1.0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&lt;showroom&gt;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deploy</a:t>
            </a:r>
            <a:endParaRPr lang="nl-NL" sz="1100" dirty="0" err="1" smtClean="0"/>
          </a:p>
        </p:txBody>
      </p:sp>
      <p:sp>
        <p:nvSpPr>
          <p:cNvPr id="56" name="Rounded Rectangle 55"/>
          <p:cNvSpPr/>
          <p:nvPr/>
        </p:nvSpPr>
        <p:spPr>
          <a:xfrm>
            <a:off x="3701826" y="3968619"/>
            <a:ext cx="646543" cy="2816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tangle 56"/>
          <p:cNvSpPr/>
          <p:nvPr/>
        </p:nvSpPr>
        <p:spPr>
          <a:xfrm>
            <a:off x="4742651" y="3901193"/>
            <a:ext cx="2022329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TextBox 57"/>
          <p:cNvSpPr txBox="1"/>
          <p:nvPr/>
        </p:nvSpPr>
        <p:spPr>
          <a:xfrm>
            <a:off x="4803152" y="3934384"/>
            <a:ext cx="133530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Comp3 </a:t>
            </a:r>
          </a:p>
          <a:p>
            <a:r>
              <a:rPr lang="en-US" sz="1100" dirty="0" smtClean="0"/>
              <a:t>branch: master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</a:t>
            </a:r>
            <a:r>
              <a:rPr lang="en-US" sz="1100" dirty="0" err="1" smtClean="0"/>
              <a:t>github</a:t>
            </a:r>
            <a:r>
              <a:rPr lang="en-US" sz="1100" dirty="0" smtClean="0"/>
              <a:t> repo </a:t>
            </a:r>
            <a:r>
              <a:rPr lang="en-US" sz="1100" dirty="0" err="1" smtClean="0"/>
              <a:t>url</a:t>
            </a:r>
            <a:r>
              <a:rPr lang="en-US" sz="1100" dirty="0" smtClean="0"/>
              <a:t>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runtime</a:t>
            </a:r>
            <a:endParaRPr lang="nl-NL" sz="1100" dirty="0" err="1" smtClean="0"/>
          </a:p>
        </p:txBody>
      </p:sp>
      <p:sp>
        <p:nvSpPr>
          <p:cNvPr id="59" name="Rounded Rectangle 58"/>
          <p:cNvSpPr/>
          <p:nvPr/>
        </p:nvSpPr>
        <p:spPr>
          <a:xfrm>
            <a:off x="5991452" y="3964552"/>
            <a:ext cx="646543" cy="2816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dk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012630" y="3909374"/>
            <a:ext cx="2022329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TextBox 60"/>
          <p:cNvSpPr txBox="1"/>
          <p:nvPr/>
        </p:nvSpPr>
        <p:spPr>
          <a:xfrm>
            <a:off x="7073131" y="3942565"/>
            <a:ext cx="1118896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Comp4 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&lt;live app </a:t>
            </a:r>
            <a:r>
              <a:rPr lang="en-US" sz="1100" dirty="0" err="1" smtClean="0"/>
              <a:t>url</a:t>
            </a:r>
            <a:r>
              <a:rPr lang="en-US" sz="1100" dirty="0" smtClean="0"/>
              <a:t>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request</a:t>
            </a:r>
            <a:endParaRPr lang="nl-NL" sz="1100" dirty="0" err="1" smtClean="0"/>
          </a:p>
        </p:txBody>
      </p:sp>
      <p:sp>
        <p:nvSpPr>
          <p:cNvPr id="62" name="Rounded Rectangle 61"/>
          <p:cNvSpPr/>
          <p:nvPr/>
        </p:nvSpPr>
        <p:spPr>
          <a:xfrm>
            <a:off x="8261431" y="3972733"/>
            <a:ext cx="646543" cy="281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lt1"/>
              </a:solidFill>
            </a:endParaRPr>
          </a:p>
        </p:txBody>
      </p:sp>
      <p:pic>
        <p:nvPicPr>
          <p:cNvPr id="63" name="Picture 6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84" y="4482484"/>
            <a:ext cx="312614" cy="3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50" y="4467591"/>
            <a:ext cx="312614" cy="3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96" y="4482484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730" y="4467591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3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Include Component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 smtClean="0"/>
              <a:t>workarea.js: </a:t>
            </a:r>
          </a:p>
          <a:p>
            <a:pPr lvl="2"/>
            <a:r>
              <a:rPr lang="en-US" dirty="0" err="1" smtClean="0"/>
              <a:t>require.config</a:t>
            </a:r>
            <a:r>
              <a:rPr lang="en-US" dirty="0" smtClean="0"/>
              <a:t> paths </a:t>
            </a:r>
          </a:p>
          <a:p>
            <a:pPr lvl="2"/>
            <a:r>
              <a:rPr lang="en-US" dirty="0"/>
              <a:t>d</a:t>
            </a:r>
            <a:r>
              <a:rPr lang="en-US" dirty="0" smtClean="0"/>
              <a:t>efine hello-world/loader</a:t>
            </a:r>
          </a:p>
          <a:p>
            <a:pPr lvl="1"/>
            <a:r>
              <a:rPr lang="en-US" dirty="0" smtClean="0"/>
              <a:t>workarea.html</a:t>
            </a:r>
          </a:p>
          <a:p>
            <a:pPr lvl="2"/>
            <a:r>
              <a:rPr lang="en-US" dirty="0"/>
              <a:t>a</a:t>
            </a:r>
            <a:r>
              <a:rPr lang="en-US" dirty="0" smtClean="0"/>
              <a:t>dd  &lt;hello-world&gt;</a:t>
            </a:r>
          </a:p>
          <a:p>
            <a:r>
              <a:rPr lang="en-US" dirty="0" smtClean="0"/>
              <a:t>Add Module </a:t>
            </a:r>
            <a:r>
              <a:rPr lang="en-US" dirty="0" err="1" smtClean="0"/>
              <a:t>Workarea</a:t>
            </a: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dd module to index.html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 lvl="1"/>
            <a:r>
              <a:rPr lang="en-US" dirty="0"/>
              <a:t>a</a:t>
            </a:r>
            <a:r>
              <a:rPr lang="en-US" dirty="0" smtClean="0"/>
              <a:t>dd </a:t>
            </a:r>
            <a:r>
              <a:rPr lang="en-US" dirty="0" err="1" smtClean="0"/>
              <a:t>ojModule</a:t>
            </a:r>
            <a:r>
              <a:rPr lang="en-US" dirty="0" smtClean="0"/>
              <a:t> to main.js</a:t>
            </a:r>
          </a:p>
          <a:p>
            <a:endParaRPr lang="en-US" dirty="0" smtClean="0"/>
          </a:p>
          <a:p>
            <a:pPr marL="180000" lvl="1" indent="0">
              <a:buNone/>
            </a:pPr>
            <a:r>
              <a:rPr lang="en-US" dirty="0" smtClean="0"/>
              <a:t>	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520" y="4016379"/>
            <a:ext cx="6465399" cy="7730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191" y="2661517"/>
            <a:ext cx="5227773" cy="9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88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and use property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property in </a:t>
            </a:r>
            <a:r>
              <a:rPr lang="en-US" dirty="0" err="1" smtClean="0"/>
              <a:t>component.json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908" y="792000"/>
            <a:ext cx="3497883" cy="390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310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and use property (2)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property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Make use of property in view.html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0" y="1535923"/>
            <a:ext cx="401608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05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Define and use property (3)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property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Make use of property in view.html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Provide value of property in consuming application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0" y="3174854"/>
            <a:ext cx="3071126" cy="83065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060" y="1535923"/>
            <a:ext cx="4016088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2050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Event from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event in </a:t>
            </a:r>
            <a:r>
              <a:rPr lang="en-US" dirty="0" err="1" smtClean="0"/>
              <a:t>component.json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1026" name="Picture 2" descr="C:\Users\lucas_j\AppData\Local\Temp\SNAGHTML3698ed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1688" y="792000"/>
            <a:ext cx="2646312" cy="4039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694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Event from Component (2)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event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Publish event from viewModel.js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866" y="1221836"/>
            <a:ext cx="3650296" cy="198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60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Publish Event from Component (3)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Add event in </a:t>
            </a:r>
            <a:r>
              <a:rPr lang="en-US" dirty="0" err="1" smtClean="0"/>
              <a:t>component.json</a:t>
            </a:r>
            <a:endParaRPr lang="en-US" dirty="0" smtClean="0"/>
          </a:p>
          <a:p>
            <a:r>
              <a:rPr lang="en-US" dirty="0" smtClean="0"/>
              <a:t>Publish event from viewModel.js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“Cause” event in view.html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6814"/>
          <a:stretch/>
        </p:blipFill>
        <p:spPr>
          <a:xfrm>
            <a:off x="3840866" y="1221836"/>
            <a:ext cx="3650296" cy="12519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866" y="2964120"/>
            <a:ext cx="4031329" cy="1386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39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Consume Event in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Define listener function in </a:t>
            </a:r>
            <a:r>
              <a:rPr lang="en-US" dirty="0" err="1" smtClean="0"/>
              <a:t>ViewModel</a:t>
            </a:r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Configure event listener in View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627" y="1352233"/>
            <a:ext cx="5709818" cy="65553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59627" y="3051782"/>
            <a:ext cx="5593494" cy="736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588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/>
              <a:t>o</a:t>
            </a:r>
            <a:r>
              <a:rPr lang="en-US" dirty="0" err="1" smtClean="0"/>
              <a:t>n</a:t>
            </a:r>
            <a:r>
              <a:rPr lang="en-US" dirty="0" smtClean="0"/>
              <a:t> JET Composite </a:t>
            </a:r>
            <a:br>
              <a:rPr lang="en-US" dirty="0" smtClean="0"/>
            </a:br>
            <a:r>
              <a:rPr lang="en-US" dirty="0" smtClean="0"/>
              <a:t>Components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simple CCA component</a:t>
            </a:r>
          </a:p>
          <a:p>
            <a:r>
              <a:rPr lang="en-US" dirty="0" smtClean="0"/>
              <a:t>Consume (try out) CCA component in JET application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2269" y="116072"/>
            <a:ext cx="4376803" cy="106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08256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Hands On </a:t>
            </a:r>
            <a:r>
              <a:rPr lang="en-US" dirty="0" err="1"/>
              <a:t>o</a:t>
            </a:r>
            <a:r>
              <a:rPr lang="en-US" dirty="0" err="1" smtClean="0"/>
              <a:t>n</a:t>
            </a:r>
            <a:r>
              <a:rPr lang="en-US" dirty="0" smtClean="0"/>
              <a:t> JET Composite </a:t>
            </a:r>
            <a:br>
              <a:rPr lang="en-US" dirty="0" smtClean="0"/>
            </a:br>
            <a:r>
              <a:rPr lang="en-US" dirty="0" smtClean="0"/>
              <a:t>Components 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simple CCA component</a:t>
            </a:r>
          </a:p>
          <a:p>
            <a:r>
              <a:rPr lang="en-US" dirty="0" smtClean="0"/>
              <a:t>Consume (try out) CCA component in JET application</a:t>
            </a:r>
          </a:p>
          <a:p>
            <a:r>
              <a:rPr lang="en-US" dirty="0" smtClean="0"/>
              <a:t>Enrich CCA component</a:t>
            </a:r>
          </a:p>
          <a:p>
            <a:pPr lvl="1"/>
            <a:r>
              <a:rPr lang="en-US" dirty="0" smtClean="0"/>
              <a:t>Properties (two-way bound, call-back functions)</a:t>
            </a:r>
          </a:p>
          <a:p>
            <a:pPr lvl="1"/>
            <a:r>
              <a:rPr lang="en-US" dirty="0" smtClean="0"/>
              <a:t>Embedded resources (images, CSS stylesheets, JavaScript libraries)</a:t>
            </a:r>
          </a:p>
          <a:p>
            <a:pPr lvl="1"/>
            <a:r>
              <a:rPr lang="en-US" dirty="0" smtClean="0"/>
              <a:t>Events &amp; Listeners</a:t>
            </a:r>
          </a:p>
          <a:p>
            <a:pPr lvl="1"/>
            <a:r>
              <a:rPr lang="en-US" dirty="0" smtClean="0"/>
              <a:t>Expose functions to be invoked by component consumers</a:t>
            </a:r>
          </a:p>
          <a:p>
            <a:r>
              <a:rPr lang="en-US" dirty="0" smtClean="0"/>
              <a:t>Embed </a:t>
            </a:r>
            <a:r>
              <a:rPr lang="en-US" dirty="0" err="1" smtClean="0"/>
              <a:t>OpenLayers</a:t>
            </a:r>
            <a:r>
              <a:rPr lang="en-US" dirty="0" smtClean="0"/>
              <a:t> in CCA Component</a:t>
            </a:r>
          </a:p>
          <a:p>
            <a:pPr lvl="1"/>
            <a:r>
              <a:rPr lang="en-US" dirty="0" smtClean="0"/>
              <a:t>Add two-way country selection and event publication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587" y="3647796"/>
            <a:ext cx="8621485" cy="106820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269" y="116072"/>
            <a:ext cx="4376803" cy="1063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6032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2800" dirty="0" smtClean="0"/>
              <a:t>Agenda</a:t>
            </a:r>
            <a:endParaRPr lang="nl-NL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smtClean="0"/>
              <a:t>Introduction of </a:t>
            </a:r>
            <a:r>
              <a:rPr lang="en-US" sz="1800" dirty="0" err="1" smtClean="0"/>
              <a:t>OpenLayers</a:t>
            </a:r>
            <a:endParaRPr lang="en-US" sz="1800" dirty="0" smtClean="0"/>
          </a:p>
          <a:p>
            <a:r>
              <a:rPr lang="en-US" sz="1800" dirty="0" smtClean="0"/>
              <a:t>Demo: Using </a:t>
            </a:r>
            <a:r>
              <a:rPr lang="en-US" sz="1800" dirty="0" err="1" smtClean="0"/>
              <a:t>OpenLayers</a:t>
            </a:r>
            <a:r>
              <a:rPr lang="en-US" sz="1800" dirty="0" smtClean="0"/>
              <a:t> in JET Applications </a:t>
            </a:r>
          </a:p>
          <a:p>
            <a:r>
              <a:rPr lang="en-US" sz="1800" dirty="0" smtClean="0"/>
              <a:t>Hands-on: </a:t>
            </a:r>
            <a:r>
              <a:rPr lang="en-US" sz="1800" dirty="0" err="1" smtClean="0"/>
              <a:t>OpenLayers</a:t>
            </a:r>
            <a:r>
              <a:rPr lang="en-US" sz="1800" dirty="0" smtClean="0"/>
              <a:t> </a:t>
            </a:r>
            <a:r>
              <a:rPr lang="en-US" sz="1800" dirty="0"/>
              <a:t>in </a:t>
            </a:r>
            <a:r>
              <a:rPr lang="en-US" sz="1800" dirty="0" smtClean="0"/>
              <a:t>JET Applications</a:t>
            </a:r>
            <a:br>
              <a:rPr lang="en-US" sz="1800" dirty="0" smtClean="0"/>
            </a:br>
            <a:endParaRPr lang="en-US" sz="1800" dirty="0" smtClean="0"/>
          </a:p>
          <a:p>
            <a:r>
              <a:rPr lang="en-US" sz="1800" dirty="0" smtClean="0"/>
              <a:t>Dinner</a:t>
            </a:r>
          </a:p>
          <a:p>
            <a:endParaRPr lang="en-US" sz="1800" dirty="0"/>
          </a:p>
          <a:p>
            <a:r>
              <a:rPr lang="en-US" sz="1800" dirty="0" smtClean="0"/>
              <a:t>Introduction JET CCA Composite Components</a:t>
            </a:r>
          </a:p>
          <a:p>
            <a:r>
              <a:rPr lang="en-US" sz="1800" dirty="0" smtClean="0"/>
              <a:t>Demo: Creating a JET Composite Component based on </a:t>
            </a:r>
            <a:r>
              <a:rPr lang="en-US" sz="1800" dirty="0" err="1" smtClean="0"/>
              <a:t>OpenLayers</a:t>
            </a:r>
            <a:endParaRPr lang="en-US" sz="1800" dirty="0" smtClean="0"/>
          </a:p>
          <a:p>
            <a:r>
              <a:rPr lang="en-US" sz="1800" dirty="0" smtClean="0"/>
              <a:t>Hands-on: Building JET Composite Components</a:t>
            </a:r>
          </a:p>
          <a:p>
            <a:pPr lvl="1"/>
            <a:r>
              <a:rPr lang="en-US" sz="1800" dirty="0" smtClean="0"/>
              <a:t>With Rich Geo functionality based on </a:t>
            </a:r>
            <a:r>
              <a:rPr lang="en-US" sz="1800" dirty="0" err="1" smtClean="0"/>
              <a:t>OpenLayers</a:t>
            </a:r>
            <a:endParaRPr lang="nl-NL" sz="1800" dirty="0"/>
          </a:p>
        </p:txBody>
      </p:sp>
    </p:spTree>
    <p:extLst>
      <p:ext uri="{BB962C8B-B14F-4D97-AF65-F5344CB8AC3E}">
        <p14:creationId xmlns:p14="http://schemas.microsoft.com/office/powerpoint/2010/main" val="2620264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consumption of “rich composite component”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Unzip to consuming application</a:t>
            </a:r>
          </a:p>
          <a:p>
            <a:r>
              <a:rPr lang="en-US" dirty="0" smtClean="0"/>
              <a:t>Add to </a:t>
            </a:r>
            <a:r>
              <a:rPr lang="en-US" dirty="0" err="1" smtClean="0"/>
              <a:t>ViewModel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Add to View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8055" y="3798997"/>
            <a:ext cx="5334462" cy="10516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43983"/>
          <a:stretch/>
        </p:blipFill>
        <p:spPr>
          <a:xfrm>
            <a:off x="2559548" y="1258082"/>
            <a:ext cx="5265876" cy="2356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05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71042"/>
            <a:ext cx="7142166" cy="408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322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698352" y="5003800"/>
            <a:ext cx="3240087" cy="107950"/>
          </a:xfrm>
        </p:spPr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3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lucas.jellema@amis.nl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www.amis.nl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info@amis.nl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Introducing </a:t>
            </a:r>
            <a:r>
              <a:rPr lang="en-US" dirty="0" err="1" smtClean="0"/>
              <a:t>OpenLayers</a:t>
            </a:r>
            <a:r>
              <a:rPr lang="en-US" dirty="0" smtClean="0"/>
              <a:t> (open source, HTML5, JavaScript)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2" y="724721"/>
            <a:ext cx="7559997" cy="4236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71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OpenLayers</a:t>
            </a:r>
            <a:r>
              <a:rPr lang="en-US" dirty="0" smtClean="0"/>
              <a:t> - 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Initial release: 2006</a:t>
            </a:r>
          </a:p>
          <a:p>
            <a:r>
              <a:rPr lang="en-US" dirty="0" smtClean="0"/>
              <a:t>Most recent release: 4.6.4, early 2018</a:t>
            </a:r>
          </a:p>
          <a:p>
            <a:r>
              <a:rPr lang="en-US" dirty="0" smtClean="0"/>
              <a:t>Since 2007 under Open Source </a:t>
            </a:r>
            <a:br>
              <a:rPr lang="en-US" dirty="0" smtClean="0"/>
            </a:br>
            <a:r>
              <a:rPr lang="en-US" dirty="0" err="1" smtClean="0"/>
              <a:t>GeoSpatial</a:t>
            </a:r>
            <a:r>
              <a:rPr lang="en-US" dirty="0" smtClean="0"/>
              <a:t> Foundation (</a:t>
            </a:r>
            <a:r>
              <a:rPr lang="en-US" dirty="0" err="1" smtClean="0"/>
              <a:t>OSGeo</a:t>
            </a:r>
            <a:r>
              <a:rPr lang="en-US" dirty="0" smtClean="0"/>
              <a:t>)</a:t>
            </a:r>
          </a:p>
          <a:p>
            <a:r>
              <a:rPr lang="en-US" dirty="0" smtClean="0"/>
              <a:t>Originally based on Prototype JavaScript Framework; still fully (client side) JavaScript</a:t>
            </a:r>
          </a:p>
          <a:p>
            <a:r>
              <a:rPr lang="nl-NL" dirty="0" smtClean="0"/>
              <a:t>Support </a:t>
            </a:r>
            <a:r>
              <a:rPr lang="nl-NL" dirty="0" err="1" smtClean="0"/>
              <a:t>for</a:t>
            </a:r>
            <a:r>
              <a:rPr lang="nl-NL" dirty="0" smtClean="0"/>
              <a:t> </a:t>
            </a:r>
            <a:r>
              <a:rPr lang="nl-NL" dirty="0"/>
              <a:t> </a:t>
            </a:r>
            <a:r>
              <a:rPr lang="nl-NL" dirty="0" err="1">
                <a:hlinkClick r:id="rId3" tooltip="GeoRSS"/>
              </a:rPr>
              <a:t>GeoRSS</a:t>
            </a:r>
            <a:r>
              <a:rPr lang="nl-NL" dirty="0"/>
              <a:t>, </a:t>
            </a:r>
            <a:r>
              <a:rPr lang="nl-NL" dirty="0">
                <a:hlinkClick r:id="rId4" tooltip="KML"/>
              </a:rPr>
              <a:t>KML</a:t>
            </a:r>
            <a:r>
              <a:rPr lang="nl-NL" dirty="0"/>
              <a:t> (</a:t>
            </a:r>
            <a:r>
              <a:rPr lang="nl-NL" dirty="0" err="1"/>
              <a:t>Keyhole</a:t>
            </a:r>
            <a:r>
              <a:rPr lang="nl-NL" dirty="0"/>
              <a:t> </a:t>
            </a:r>
            <a:r>
              <a:rPr lang="nl-NL" dirty="0" err="1"/>
              <a:t>Markup</a:t>
            </a:r>
            <a:r>
              <a:rPr lang="nl-NL" dirty="0"/>
              <a:t> Language), </a:t>
            </a:r>
            <a:r>
              <a:rPr lang="nl-NL" dirty="0" err="1">
                <a:hlinkClick r:id="rId5" tooltip="Geography Markup Language"/>
              </a:rPr>
              <a:t>Geography</a:t>
            </a:r>
            <a:r>
              <a:rPr lang="nl-NL" dirty="0">
                <a:hlinkClick r:id="rId5" tooltip="Geography Markup Language"/>
              </a:rPr>
              <a:t> </a:t>
            </a:r>
            <a:r>
              <a:rPr lang="nl-NL" dirty="0" err="1">
                <a:hlinkClick r:id="rId5" tooltip="Geography Markup Language"/>
              </a:rPr>
              <a:t>Markup</a:t>
            </a:r>
            <a:r>
              <a:rPr lang="nl-NL" dirty="0">
                <a:hlinkClick r:id="rId5" tooltip="Geography Markup Language"/>
              </a:rPr>
              <a:t> Language</a:t>
            </a:r>
            <a:r>
              <a:rPr lang="nl-NL" dirty="0"/>
              <a:t> (GML), </a:t>
            </a:r>
            <a:r>
              <a:rPr lang="nl-NL" dirty="0" err="1">
                <a:hlinkClick r:id="rId6" tooltip="GeoJSON"/>
              </a:rPr>
              <a:t>GeoJSON</a:t>
            </a:r>
            <a:r>
              <a:rPr lang="nl-NL" dirty="0"/>
              <a:t> </a:t>
            </a:r>
            <a:r>
              <a:rPr lang="nl-NL" dirty="0" err="1"/>
              <a:t>and</a:t>
            </a:r>
            <a:r>
              <a:rPr lang="nl-NL" dirty="0"/>
              <a:t> map data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any</a:t>
            </a:r>
            <a:r>
              <a:rPr lang="nl-NL" dirty="0"/>
              <a:t> source </a:t>
            </a:r>
            <a:r>
              <a:rPr lang="nl-NL" dirty="0" err="1"/>
              <a:t>using</a:t>
            </a:r>
            <a:r>
              <a:rPr lang="nl-NL" dirty="0"/>
              <a:t> </a:t>
            </a:r>
            <a:r>
              <a:rPr lang="nl-NL" dirty="0">
                <a:hlinkClick r:id="rId7" tooltip="Open Geospatial Consortium"/>
              </a:rPr>
              <a:t>OGC</a:t>
            </a:r>
            <a:r>
              <a:rPr lang="nl-NL" dirty="0"/>
              <a:t>-</a:t>
            </a:r>
            <a:r>
              <a:rPr lang="nl-NL" dirty="0" err="1"/>
              <a:t>standards</a:t>
            </a:r>
            <a:r>
              <a:rPr lang="nl-NL" dirty="0"/>
              <a:t> as </a:t>
            </a:r>
            <a:r>
              <a:rPr lang="nl-NL" dirty="0">
                <a:hlinkClick r:id="rId8" tooltip="Web Map Service"/>
              </a:rPr>
              <a:t>Web Map Service</a:t>
            </a:r>
            <a:r>
              <a:rPr lang="nl-NL" dirty="0"/>
              <a:t> (WMS) or </a:t>
            </a:r>
            <a:r>
              <a:rPr lang="nl-NL" dirty="0">
                <a:hlinkClick r:id="rId9" tooltip="Web Feature Service"/>
              </a:rPr>
              <a:t>Web Feature Service</a:t>
            </a:r>
            <a:r>
              <a:rPr lang="nl-NL" dirty="0"/>
              <a:t> (WFS</a:t>
            </a:r>
            <a:r>
              <a:rPr lang="nl-NL" dirty="0" smtClean="0"/>
              <a:t>).</a:t>
            </a:r>
          </a:p>
          <a:p>
            <a:r>
              <a:rPr lang="en-US" dirty="0" smtClean="0"/>
              <a:t>Map sources include Bing, Open Street Map, </a:t>
            </a:r>
            <a:r>
              <a:rPr lang="en-US" dirty="0" err="1" smtClean="0"/>
              <a:t>MapBox</a:t>
            </a:r>
            <a:r>
              <a:rPr lang="en-US" dirty="0" smtClean="0"/>
              <a:t>, Stamen, </a:t>
            </a:r>
            <a:r>
              <a:rPr lang="en-US" dirty="0" err="1" smtClean="0"/>
              <a:t>ArcGis</a:t>
            </a:r>
            <a:r>
              <a:rPr lang="en-US" dirty="0" smtClean="0"/>
              <a:t> (</a:t>
            </a:r>
            <a:r>
              <a:rPr lang="en-US" dirty="0" err="1" smtClean="0"/>
              <a:t>Esri</a:t>
            </a:r>
            <a:r>
              <a:rPr lang="en-US" dirty="0" smtClean="0"/>
              <a:t>)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1026" name="Picture 2" descr="Open Source Geospatial Foundation (logo).sv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5140" y="1446713"/>
            <a:ext cx="1905000" cy="61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4672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Hello World Map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6" name="Picture 5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308" y="168014"/>
            <a:ext cx="5689485" cy="463779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6548" y="2065564"/>
            <a:ext cx="5702588" cy="2839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5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Concepts in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– associated with container DOM element</a:t>
            </a:r>
          </a:p>
          <a:p>
            <a:r>
              <a:rPr lang="en-US" dirty="0" smtClean="0"/>
              <a:t>Layers – based on [URL to] source external services </a:t>
            </a:r>
            <a:r>
              <a:rPr lang="en-US" dirty="0"/>
              <a:t>like </a:t>
            </a:r>
            <a:r>
              <a:rPr lang="en-US" dirty="0" err="1"/>
              <a:t>OpenStreetMap</a:t>
            </a:r>
            <a:r>
              <a:rPr lang="en-US" dirty="0"/>
              <a:t> or </a:t>
            </a:r>
            <a:r>
              <a:rPr lang="en-US" dirty="0" smtClean="0"/>
              <a:t>Bing or local Vectors</a:t>
            </a:r>
          </a:p>
          <a:p>
            <a:r>
              <a:rPr lang="en-US" dirty="0" smtClean="0"/>
              <a:t>View – to specify projection, center and zoom-level for map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Style – specify the fill, stroke (color, width), text for features to be rendered</a:t>
            </a:r>
          </a:p>
          <a:p>
            <a:r>
              <a:rPr lang="en-US" dirty="0" smtClean="0"/>
              <a:t>Vector – collection of features to render client side on a map [layer]</a:t>
            </a:r>
          </a:p>
          <a:p>
            <a:r>
              <a:rPr lang="en-US" dirty="0" smtClean="0"/>
              <a:t>Interaction – user actions on the map to which functions can be tied</a:t>
            </a:r>
          </a:p>
          <a:p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75083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 One: Show countries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081" y="740889"/>
            <a:ext cx="4251919" cy="41911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6783" y="2658188"/>
            <a:ext cx="5218500" cy="2201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18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12601</TotalTime>
  <Words>1717</Words>
  <Application>Microsoft Office PowerPoint</Application>
  <PresentationFormat>On-screen Show (16:9)</PresentationFormat>
  <Paragraphs>381</Paragraphs>
  <Slides>42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42</vt:i4>
      </vt:variant>
    </vt:vector>
  </HeadingPairs>
  <TitlesOfParts>
    <vt:vector size="48" baseType="lpstr">
      <vt:lpstr>Arial</vt:lpstr>
      <vt:lpstr>Arial Narrow</vt:lpstr>
      <vt:lpstr>Arial Unicode MS</vt:lpstr>
      <vt:lpstr>Calibri</vt:lpstr>
      <vt:lpstr>Office-thema</vt:lpstr>
      <vt:lpstr>AMIS_WIDESCREEN</vt:lpstr>
      <vt:lpstr>Workshop Creating Oracle JET Composite Components with OpenLayers GIS library</vt:lpstr>
      <vt:lpstr>Referencing JET Composite Components</vt:lpstr>
      <vt:lpstr>Demo of Referencing JET Composite Components</vt:lpstr>
      <vt:lpstr>Agenda</vt:lpstr>
      <vt:lpstr>Introducing OpenLayers (open source, HTML5, JavaScript)</vt:lpstr>
      <vt:lpstr>OpenLayers - Summary</vt:lpstr>
      <vt:lpstr>Hello World Map</vt:lpstr>
      <vt:lpstr>Key Concepts in OpenLayers</vt:lpstr>
      <vt:lpstr>Step One: Show countries</vt:lpstr>
      <vt:lpstr>Step Two: highlight country when hovering over it</vt:lpstr>
      <vt:lpstr>Step 3: Select countries</vt:lpstr>
      <vt:lpstr>Integrate OpenLayers in JET Applications</vt:lpstr>
      <vt:lpstr>Demo OpenLayers in JET Applications</vt:lpstr>
      <vt:lpstr>View – with Map container element and regular JET components</vt:lpstr>
      <vt:lpstr>ViewModel – Initialize Map</vt:lpstr>
      <vt:lpstr>ViewModel – what more?</vt:lpstr>
      <vt:lpstr>ViewModel – what more?</vt:lpstr>
      <vt:lpstr>Hands On OpenLayers and JET</vt:lpstr>
      <vt:lpstr>Introducing JET Composite Component Architecture (CCA):  “A composite component is a reusable piece of UI that can be embedded as a custom HTML element and can be composed of other composites, JET components, HTML, JavaScript, or CSS.”</vt:lpstr>
      <vt:lpstr>JET Composite Component</vt:lpstr>
      <vt:lpstr>Constitution of a JET Composite Component</vt:lpstr>
      <vt:lpstr>Constitution of a JET Composite Component</vt:lpstr>
      <vt:lpstr>Constitution of a JET Composite Component</vt:lpstr>
      <vt:lpstr>Steps for Creating a Composite Component</vt:lpstr>
      <vt:lpstr>Next Steps for Creating a Composite Component</vt:lpstr>
      <vt:lpstr>Simple Composite Component</vt:lpstr>
      <vt:lpstr>Component Workspace application plus virgin Hello World</vt:lpstr>
      <vt:lpstr>Include Component in Application</vt:lpstr>
      <vt:lpstr>Include Component in Application</vt:lpstr>
      <vt:lpstr>Include Component in Application</vt:lpstr>
      <vt:lpstr>Define and use property</vt:lpstr>
      <vt:lpstr>Define and use property (2)</vt:lpstr>
      <vt:lpstr>Define and use property (3)</vt:lpstr>
      <vt:lpstr>Publish Event from Component</vt:lpstr>
      <vt:lpstr>Publish Event from Component (2)</vt:lpstr>
      <vt:lpstr>Publish Event from Component (3)</vt:lpstr>
      <vt:lpstr>Consume Event in application</vt:lpstr>
      <vt:lpstr>Hands On on JET Composite  Components </vt:lpstr>
      <vt:lpstr>Hands On on JET Composite  Components </vt:lpstr>
      <vt:lpstr>Demo consumption of “rich composite component”</vt:lpstr>
      <vt:lpstr>PowerPoint Presentation</vt:lpstr>
      <vt:lpstr>Thank you!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242</cp:revision>
  <dcterms:created xsi:type="dcterms:W3CDTF">2017-09-25T11:59:01Z</dcterms:created>
  <dcterms:modified xsi:type="dcterms:W3CDTF">2018-03-18T14:19:18Z</dcterms:modified>
</cp:coreProperties>
</file>